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300" r:id="rId14"/>
    <p:sldId id="269" r:id="rId15"/>
    <p:sldId id="270" r:id="rId16"/>
    <p:sldId id="301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8288000" cy="10287000"/>
  <p:notesSz cx="6858000" cy="9144000"/>
  <p:embeddedFontLst>
    <p:embeddedFont>
      <p:font typeface="Aileron Heavy" panose="020B0604020202020204" charset="0"/>
      <p:regular r:id="rId46"/>
    </p:embeddedFont>
    <p:embeddedFont>
      <p:font typeface="Aileron Heavy Bold" panose="020B0604020202020204" charset="0"/>
      <p:regular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inzel Bold" panose="020B0604020202020204" charset="0"/>
      <p:regular r:id="rId52"/>
    </p:embeddedFont>
    <p:embeddedFont>
      <p:font typeface="League Spartan" panose="020B0604020202020204" charset="0"/>
      <p:regular r:id="rId53"/>
    </p:embeddedFont>
    <p:embeddedFont>
      <p:font typeface="Open Sans Bold" panose="020B0604020202020204" charset="0"/>
      <p:regular r:id="rId54"/>
    </p:embeddedFont>
    <p:embeddedFont>
      <p:font typeface="Open Sans Light Bold" panose="020B0604020202020204" charset="0"/>
      <p:regular r:id="rId55"/>
    </p:embeddedFont>
    <p:embeddedFont>
      <p:font typeface="Ovo" panose="020B0604020202020204" charset="0"/>
      <p:regular r:id="rId56"/>
    </p:embeddedFont>
    <p:embeddedFont>
      <p:font typeface="Source Sans Pro Bold" panose="020B0604020202020204" charset="0"/>
      <p:regular r:id="rId57"/>
    </p:embeddedFont>
    <p:embeddedFont>
      <p:font typeface="Source Sans Pro Bold Italics" panose="020B0604020202020204" charset="0"/>
      <p:regular r:id="rId58"/>
    </p:embeddedFont>
    <p:embeddedFont>
      <p:font typeface="Source Serif Pro" panose="02040603050405020204" pitchFamily="18" charset="0"/>
      <p:regular r:id="rId59"/>
      <p:bold r:id="rId60"/>
      <p:italic r:id="rId61"/>
      <p:boldItalic r:id="rId62"/>
    </p:embeddedFont>
    <p:embeddedFont>
      <p:font typeface="Source Serif Pro Bold" panose="02040803050405020204" charset="0"/>
      <p:regular r:id="rId63"/>
    </p:embeddedFont>
    <p:embeddedFont>
      <p:font typeface="Vidaloka" panose="020B0604020202020204" charset="0"/>
      <p:regular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63" Type="http://schemas.openxmlformats.org/officeDocument/2006/relationships/font" Target="fonts/font18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5.fntdata"/><Relationship Id="rId55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o Silva" userId="623762ea25f554d7" providerId="LiveId" clId="{5D7B2A22-3BC6-4BEE-8E14-77ED6D7AAA0E}"/>
    <pc:docChg chg="undo custSel modSld">
      <pc:chgData name="Bruno Silva" userId="623762ea25f554d7" providerId="LiveId" clId="{5D7B2A22-3BC6-4BEE-8E14-77ED6D7AAA0E}" dt="2021-10-28T17:30:20.783" v="318" actId="6549"/>
      <pc:docMkLst>
        <pc:docMk/>
      </pc:docMkLst>
      <pc:sldChg chg="modSp mod">
        <pc:chgData name="Bruno Silva" userId="623762ea25f554d7" providerId="LiveId" clId="{5D7B2A22-3BC6-4BEE-8E14-77ED6D7AAA0E}" dt="2021-10-28T17:22:42.742" v="297" actId="20577"/>
        <pc:sldMkLst>
          <pc:docMk/>
          <pc:sldMk cId="0" sldId="260"/>
        </pc:sldMkLst>
        <pc:spChg chg="mod">
          <ac:chgData name="Bruno Silva" userId="623762ea25f554d7" providerId="LiveId" clId="{5D7B2A22-3BC6-4BEE-8E14-77ED6D7AAA0E}" dt="2021-10-28T17:22:42.742" v="297" actId="20577"/>
          <ac:spMkLst>
            <pc:docMk/>
            <pc:sldMk cId="0" sldId="260"/>
            <ac:spMk id="7" creationId="{00000000-0000-0000-0000-000000000000}"/>
          </ac:spMkLst>
        </pc:spChg>
      </pc:sldChg>
      <pc:sldChg chg="modSp mod">
        <pc:chgData name="Bruno Silva" userId="623762ea25f554d7" providerId="LiveId" clId="{5D7B2A22-3BC6-4BEE-8E14-77ED6D7AAA0E}" dt="2021-10-28T17:30:20.783" v="318" actId="6549"/>
        <pc:sldMkLst>
          <pc:docMk/>
          <pc:sldMk cId="0" sldId="261"/>
        </pc:sldMkLst>
        <pc:spChg chg="mod">
          <ac:chgData name="Bruno Silva" userId="623762ea25f554d7" providerId="LiveId" clId="{5D7B2A22-3BC6-4BEE-8E14-77ED6D7AAA0E}" dt="2021-10-28T17:30:20.783" v="318" actId="6549"/>
          <ac:spMkLst>
            <pc:docMk/>
            <pc:sldMk cId="0" sldId="261"/>
            <ac:spMk id="7" creationId="{00000000-0000-0000-0000-000000000000}"/>
          </ac:spMkLst>
        </pc:spChg>
      </pc:sldChg>
      <pc:sldChg chg="modSp mod">
        <pc:chgData name="Bruno Silva" userId="623762ea25f554d7" providerId="LiveId" clId="{5D7B2A22-3BC6-4BEE-8E14-77ED6D7AAA0E}" dt="2021-10-28T13:34:19.503" v="18" actId="113"/>
        <pc:sldMkLst>
          <pc:docMk/>
          <pc:sldMk cId="0" sldId="280"/>
        </pc:sldMkLst>
        <pc:spChg chg="mod">
          <ac:chgData name="Bruno Silva" userId="623762ea25f554d7" providerId="LiveId" clId="{5D7B2A22-3BC6-4BEE-8E14-77ED6D7AAA0E}" dt="2021-10-28T13:34:19.503" v="18" actId="113"/>
          <ac:spMkLst>
            <pc:docMk/>
            <pc:sldMk cId="0" sldId="280"/>
            <ac:spMk id="7" creationId="{00000000-0000-0000-0000-000000000000}"/>
          </ac:spMkLst>
        </pc:spChg>
      </pc:sldChg>
      <pc:sldChg chg="modSp mod">
        <pc:chgData name="Bruno Silva" userId="623762ea25f554d7" providerId="LiveId" clId="{5D7B2A22-3BC6-4BEE-8E14-77ED6D7AAA0E}" dt="2021-10-28T13:49:44.670" v="138" actId="20577"/>
        <pc:sldMkLst>
          <pc:docMk/>
          <pc:sldMk cId="0" sldId="281"/>
        </pc:sldMkLst>
        <pc:spChg chg="mod">
          <ac:chgData name="Bruno Silva" userId="623762ea25f554d7" providerId="LiveId" clId="{5D7B2A22-3BC6-4BEE-8E14-77ED6D7AAA0E}" dt="2021-10-28T13:49:44.670" v="138" actId="20577"/>
          <ac:spMkLst>
            <pc:docMk/>
            <pc:sldMk cId="0" sldId="281"/>
            <ac:spMk id="7" creationId="{00000000-0000-0000-0000-000000000000}"/>
          </ac:spMkLst>
        </pc:spChg>
      </pc:sldChg>
      <pc:sldChg chg="modSp mod">
        <pc:chgData name="Bruno Silva" userId="623762ea25f554d7" providerId="LiveId" clId="{5D7B2A22-3BC6-4BEE-8E14-77ED6D7AAA0E}" dt="2021-10-28T13:50:38.789" v="166" actId="20577"/>
        <pc:sldMkLst>
          <pc:docMk/>
          <pc:sldMk cId="0" sldId="283"/>
        </pc:sldMkLst>
        <pc:spChg chg="mod">
          <ac:chgData name="Bruno Silva" userId="623762ea25f554d7" providerId="LiveId" clId="{5D7B2A22-3BC6-4BEE-8E14-77ED6D7AAA0E}" dt="2021-10-28T13:50:38.789" v="166" actId="20577"/>
          <ac:spMkLst>
            <pc:docMk/>
            <pc:sldMk cId="0" sldId="283"/>
            <ac:spMk id="7" creationId="{00000000-0000-0000-0000-000000000000}"/>
          </ac:spMkLst>
        </pc:spChg>
      </pc:sldChg>
      <pc:sldChg chg="modSp mod">
        <pc:chgData name="Bruno Silva" userId="623762ea25f554d7" providerId="LiveId" clId="{5D7B2A22-3BC6-4BEE-8E14-77ED6D7AAA0E}" dt="2021-10-28T13:52:00.557" v="167" actId="255"/>
        <pc:sldMkLst>
          <pc:docMk/>
          <pc:sldMk cId="0" sldId="284"/>
        </pc:sldMkLst>
        <pc:spChg chg="mod">
          <ac:chgData name="Bruno Silva" userId="623762ea25f554d7" providerId="LiveId" clId="{5D7B2A22-3BC6-4BEE-8E14-77ED6D7AAA0E}" dt="2021-10-28T13:52:00.557" v="167" actId="255"/>
          <ac:spMkLst>
            <pc:docMk/>
            <pc:sldMk cId="0" sldId="284"/>
            <ac:spMk id="7" creationId="{00000000-0000-0000-0000-000000000000}"/>
          </ac:spMkLst>
        </pc:spChg>
      </pc:sldChg>
      <pc:sldChg chg="modSp mod">
        <pc:chgData name="Bruno Silva" userId="623762ea25f554d7" providerId="LiveId" clId="{5D7B2A22-3BC6-4BEE-8E14-77ED6D7AAA0E}" dt="2021-10-28T13:35:25.281" v="30" actId="207"/>
        <pc:sldMkLst>
          <pc:docMk/>
          <pc:sldMk cId="0" sldId="294"/>
        </pc:sldMkLst>
        <pc:spChg chg="mod">
          <ac:chgData name="Bruno Silva" userId="623762ea25f554d7" providerId="LiveId" clId="{5D7B2A22-3BC6-4BEE-8E14-77ED6D7AAA0E}" dt="2021-10-28T13:35:21.438" v="29" actId="207"/>
          <ac:spMkLst>
            <pc:docMk/>
            <pc:sldMk cId="0" sldId="294"/>
            <ac:spMk id="3" creationId="{00000000-0000-0000-0000-000000000000}"/>
          </ac:spMkLst>
        </pc:spChg>
        <pc:spChg chg="mod">
          <ac:chgData name="Bruno Silva" userId="623762ea25f554d7" providerId="LiveId" clId="{5D7B2A22-3BC6-4BEE-8E14-77ED6D7AAA0E}" dt="2021-10-28T13:35:25.281" v="30" actId="207"/>
          <ac:spMkLst>
            <pc:docMk/>
            <pc:sldMk cId="0" sldId="294"/>
            <ac:spMk id="7" creationId="{00000000-0000-0000-0000-000000000000}"/>
          </ac:spMkLst>
        </pc:spChg>
      </pc:sldChg>
      <pc:sldChg chg="modSp mod">
        <pc:chgData name="Bruno Silva" userId="623762ea25f554d7" providerId="LiveId" clId="{5D7B2A22-3BC6-4BEE-8E14-77ED6D7AAA0E}" dt="2021-10-28T13:37:24.220" v="43" actId="207"/>
        <pc:sldMkLst>
          <pc:docMk/>
          <pc:sldMk cId="0" sldId="295"/>
        </pc:sldMkLst>
        <pc:spChg chg="mod">
          <ac:chgData name="Bruno Silva" userId="623762ea25f554d7" providerId="LiveId" clId="{5D7B2A22-3BC6-4BEE-8E14-77ED6D7AAA0E}" dt="2021-10-28T13:34:57.970" v="28" actId="6549"/>
          <ac:spMkLst>
            <pc:docMk/>
            <pc:sldMk cId="0" sldId="295"/>
            <ac:spMk id="3" creationId="{00000000-0000-0000-0000-000000000000}"/>
          </ac:spMkLst>
        </pc:spChg>
        <pc:spChg chg="mod">
          <ac:chgData name="Bruno Silva" userId="623762ea25f554d7" providerId="LiveId" clId="{5D7B2A22-3BC6-4BEE-8E14-77ED6D7AAA0E}" dt="2021-10-28T13:36:41.098" v="39" actId="207"/>
          <ac:spMkLst>
            <pc:docMk/>
            <pc:sldMk cId="0" sldId="295"/>
            <ac:spMk id="5" creationId="{00000000-0000-0000-0000-000000000000}"/>
          </ac:spMkLst>
        </pc:spChg>
        <pc:spChg chg="mod">
          <ac:chgData name="Bruno Silva" userId="623762ea25f554d7" providerId="LiveId" clId="{5D7B2A22-3BC6-4BEE-8E14-77ED6D7AAA0E}" dt="2021-10-28T13:37:13.451" v="40" actId="207"/>
          <ac:spMkLst>
            <pc:docMk/>
            <pc:sldMk cId="0" sldId="295"/>
            <ac:spMk id="6" creationId="{00000000-0000-0000-0000-000000000000}"/>
          </ac:spMkLst>
        </pc:spChg>
        <pc:spChg chg="mod">
          <ac:chgData name="Bruno Silva" userId="623762ea25f554d7" providerId="LiveId" clId="{5D7B2A22-3BC6-4BEE-8E14-77ED6D7AAA0E}" dt="2021-10-28T13:36:41.098" v="39" actId="207"/>
          <ac:spMkLst>
            <pc:docMk/>
            <pc:sldMk cId="0" sldId="295"/>
            <ac:spMk id="10" creationId="{00000000-0000-0000-0000-000000000000}"/>
          </ac:spMkLst>
        </pc:spChg>
        <pc:spChg chg="mod">
          <ac:chgData name="Bruno Silva" userId="623762ea25f554d7" providerId="LiveId" clId="{5D7B2A22-3BC6-4BEE-8E14-77ED6D7AAA0E}" dt="2021-10-28T13:37:24.220" v="43" actId="207"/>
          <ac:spMkLst>
            <pc:docMk/>
            <pc:sldMk cId="0" sldId="295"/>
            <ac:spMk id="11" creationId="{00000000-0000-0000-0000-000000000000}"/>
          </ac:spMkLst>
        </pc:spChg>
        <pc:spChg chg="mod">
          <ac:chgData name="Bruno Silva" userId="623762ea25f554d7" providerId="LiveId" clId="{5D7B2A22-3BC6-4BEE-8E14-77ED6D7AAA0E}" dt="2021-10-28T13:36:41.098" v="39" actId="207"/>
          <ac:spMkLst>
            <pc:docMk/>
            <pc:sldMk cId="0" sldId="295"/>
            <ac:spMk id="15" creationId="{00000000-0000-0000-0000-000000000000}"/>
          </ac:spMkLst>
        </pc:spChg>
        <pc:spChg chg="mod">
          <ac:chgData name="Bruno Silva" userId="623762ea25f554d7" providerId="LiveId" clId="{5D7B2A22-3BC6-4BEE-8E14-77ED6D7AAA0E}" dt="2021-10-28T13:37:17.045" v="41" actId="207"/>
          <ac:spMkLst>
            <pc:docMk/>
            <pc:sldMk cId="0" sldId="295"/>
            <ac:spMk id="16" creationId="{00000000-0000-0000-0000-000000000000}"/>
          </ac:spMkLst>
        </pc:spChg>
        <pc:spChg chg="mod">
          <ac:chgData name="Bruno Silva" userId="623762ea25f554d7" providerId="LiveId" clId="{5D7B2A22-3BC6-4BEE-8E14-77ED6D7AAA0E}" dt="2021-10-28T13:36:41.098" v="39" actId="207"/>
          <ac:spMkLst>
            <pc:docMk/>
            <pc:sldMk cId="0" sldId="295"/>
            <ac:spMk id="25" creationId="{00000000-0000-0000-0000-000000000000}"/>
          </ac:spMkLst>
        </pc:spChg>
        <pc:spChg chg="mod">
          <ac:chgData name="Bruno Silva" userId="623762ea25f554d7" providerId="LiveId" clId="{5D7B2A22-3BC6-4BEE-8E14-77ED6D7AAA0E}" dt="2021-10-28T13:37:20.989" v="42" actId="207"/>
          <ac:spMkLst>
            <pc:docMk/>
            <pc:sldMk cId="0" sldId="295"/>
            <ac:spMk id="26" creationId="{00000000-0000-0000-0000-000000000000}"/>
          </ac:spMkLst>
        </pc:spChg>
        <pc:grpChg chg="mod">
          <ac:chgData name="Bruno Silva" userId="623762ea25f554d7" providerId="LiveId" clId="{5D7B2A22-3BC6-4BEE-8E14-77ED6D7AAA0E}" dt="2021-10-28T13:36:14.756" v="35" actId="1076"/>
          <ac:grpSpMkLst>
            <pc:docMk/>
            <pc:sldMk cId="0" sldId="295"/>
            <ac:grpSpMk id="7" creationId="{00000000-0000-0000-0000-000000000000}"/>
          </ac:grpSpMkLst>
        </pc:grpChg>
        <pc:grpChg chg="mod">
          <ac:chgData name="Bruno Silva" userId="623762ea25f554d7" providerId="LiveId" clId="{5D7B2A22-3BC6-4BEE-8E14-77ED6D7AAA0E}" dt="2021-10-28T13:36:17.955" v="36" actId="1076"/>
          <ac:grpSpMkLst>
            <pc:docMk/>
            <pc:sldMk cId="0" sldId="295"/>
            <ac:grpSpMk id="12" creationId="{00000000-0000-0000-0000-000000000000}"/>
          </ac:grpSpMkLst>
        </pc:grpChg>
        <pc:grpChg chg="mod">
          <ac:chgData name="Bruno Silva" userId="623762ea25f554d7" providerId="LiveId" clId="{5D7B2A22-3BC6-4BEE-8E14-77ED6D7AAA0E}" dt="2021-10-28T13:36:11.461" v="34" actId="1076"/>
          <ac:grpSpMkLst>
            <pc:docMk/>
            <pc:sldMk cId="0" sldId="295"/>
            <ac:grpSpMk id="17" creationId="{00000000-0000-0000-0000-000000000000}"/>
          </ac:grpSpMkLst>
        </pc:grpChg>
        <pc:grpChg chg="mod">
          <ac:chgData name="Bruno Silva" userId="623762ea25f554d7" providerId="LiveId" clId="{5D7B2A22-3BC6-4BEE-8E14-77ED6D7AAA0E}" dt="2021-10-28T13:36:22.832" v="37" actId="1076"/>
          <ac:grpSpMkLst>
            <pc:docMk/>
            <pc:sldMk cId="0" sldId="295"/>
            <ac:grpSpMk id="27" creationId="{00000000-0000-0000-0000-000000000000}"/>
          </ac:grpSpMkLst>
        </pc:grpChg>
      </pc:sldChg>
      <pc:sldChg chg="delSp modSp mod">
        <pc:chgData name="Bruno Silva" userId="623762ea25f554d7" providerId="LiveId" clId="{5D7B2A22-3BC6-4BEE-8E14-77ED6D7AAA0E}" dt="2021-10-28T17:21:02.251" v="291"/>
        <pc:sldMkLst>
          <pc:docMk/>
          <pc:sldMk cId="0" sldId="297"/>
        </pc:sldMkLst>
        <pc:spChg chg="mod">
          <ac:chgData name="Bruno Silva" userId="623762ea25f554d7" providerId="LiveId" clId="{5D7B2A22-3BC6-4BEE-8E14-77ED6D7AAA0E}" dt="2021-10-28T17:20:56.423" v="288" actId="1076"/>
          <ac:spMkLst>
            <pc:docMk/>
            <pc:sldMk cId="0" sldId="297"/>
            <ac:spMk id="2" creationId="{00000000-0000-0000-0000-000000000000}"/>
          </ac:spMkLst>
        </pc:spChg>
        <pc:spChg chg="del mod">
          <ac:chgData name="Bruno Silva" userId="623762ea25f554d7" providerId="LiveId" clId="{5D7B2A22-3BC6-4BEE-8E14-77ED6D7AAA0E}" dt="2021-10-28T17:21:02.251" v="291"/>
          <ac:spMkLst>
            <pc:docMk/>
            <pc:sldMk cId="0" sldId="297"/>
            <ac:spMk id="9" creationId="{00000000-0000-0000-0000-000000000000}"/>
          </ac:spMkLst>
        </pc:spChg>
      </pc:sldChg>
      <pc:sldChg chg="modSp mod">
        <pc:chgData name="Bruno Silva" userId="623762ea25f554d7" providerId="LiveId" clId="{5D7B2A22-3BC6-4BEE-8E14-77ED6D7AAA0E}" dt="2021-10-28T17:27:05.008" v="298" actId="207"/>
        <pc:sldMkLst>
          <pc:docMk/>
          <pc:sldMk cId="0" sldId="298"/>
        </pc:sldMkLst>
        <pc:spChg chg="mod">
          <ac:chgData name="Bruno Silva" userId="623762ea25f554d7" providerId="LiveId" clId="{5D7B2A22-3BC6-4BEE-8E14-77ED6D7AAA0E}" dt="2021-10-28T17:27:05.008" v="298" actId="207"/>
          <ac:spMkLst>
            <pc:docMk/>
            <pc:sldMk cId="0" sldId="298"/>
            <ac:spMk id="4" creationId="{00000000-0000-0000-0000-000000000000}"/>
          </ac:spMkLst>
        </pc:spChg>
      </pc:sldChg>
      <pc:sldChg chg="modSp mod">
        <pc:chgData name="Bruno Silva" userId="623762ea25f554d7" providerId="LiveId" clId="{5D7B2A22-3BC6-4BEE-8E14-77ED6D7AAA0E}" dt="2021-10-28T13:57:05.821" v="286" actId="1076"/>
        <pc:sldMkLst>
          <pc:docMk/>
          <pc:sldMk cId="0" sldId="299"/>
        </pc:sldMkLst>
        <pc:picChg chg="mod">
          <ac:chgData name="Bruno Silva" userId="623762ea25f554d7" providerId="LiveId" clId="{5D7B2A22-3BC6-4BEE-8E14-77ED6D7AAA0E}" dt="2021-10-28T13:57:05.821" v="286" actId="1076"/>
          <ac:picMkLst>
            <pc:docMk/>
            <pc:sldMk cId="0" sldId="299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067" t="10836" r="10043" b="20579"/>
          <a:stretch>
            <a:fillRect/>
          </a:stretch>
        </p:blipFill>
        <p:spPr>
          <a:xfrm>
            <a:off x="0" y="5296601"/>
            <a:ext cx="18288000" cy="49440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62917" y="0"/>
            <a:ext cx="3762167" cy="89821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8928" y="1796032"/>
            <a:ext cx="17910144" cy="1285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000">
                <a:solidFill>
                  <a:srgbClr val="1F70EB"/>
                </a:solidFill>
                <a:latin typeface="Cinzel Bold"/>
              </a:rPr>
              <a:t>Assembleia Geral Ordinária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73496" y="3370579"/>
            <a:ext cx="13741008" cy="906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latin typeface="Ovo"/>
              </a:rPr>
              <a:t>CONDOMÍNIO VILLE DE MONTAGNE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11832" y="-259713"/>
            <a:ext cx="18911663" cy="2459224"/>
          </a:xfrm>
          <a:prstGeom prst="rect">
            <a:avLst/>
          </a:prstGeom>
          <a:solidFill>
            <a:srgbClr val="7FAAEB"/>
          </a:solidFill>
        </p:spPr>
      </p:sp>
      <p:sp>
        <p:nvSpPr>
          <p:cNvPr id="3" name="TextBox 3"/>
          <p:cNvSpPr txBox="1"/>
          <p:nvPr/>
        </p:nvSpPr>
        <p:spPr>
          <a:xfrm>
            <a:off x="2122233" y="135443"/>
            <a:ext cx="14043535" cy="198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0"/>
              </a:lnSpc>
            </a:pPr>
            <a:r>
              <a:rPr lang="en-US" sz="7000">
                <a:solidFill>
                  <a:srgbClr val="000000"/>
                </a:solidFill>
                <a:latin typeface="Cinzel Bold"/>
              </a:rPr>
              <a:t>(1) Despesas Administrativas e Gerais (Contratos)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363026" y="254803"/>
            <a:ext cx="1983545" cy="774611"/>
            <a:chOff x="0" y="0"/>
            <a:chExt cx="2644726" cy="1032815"/>
          </a:xfrm>
        </p:grpSpPr>
        <p:grpSp>
          <p:nvGrpSpPr>
            <p:cNvPr id="5" name="Group 5"/>
            <p:cNvGrpSpPr/>
            <p:nvPr/>
          </p:nvGrpSpPr>
          <p:grpSpPr>
            <a:xfrm rot="-10800000">
              <a:off x="0" y="46492"/>
              <a:ext cx="2644726" cy="938878"/>
              <a:chOff x="0" y="0"/>
              <a:chExt cx="10160000" cy="3606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01600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10160000" h="3606800">
                    <a:moveTo>
                      <a:pt x="101600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10160000" y="3606800"/>
                    </a:lnTo>
                    <a:lnTo>
                      <a:pt x="9118600" y="180340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1322363" y="114300"/>
              <a:ext cx="488515" cy="918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7"/>
                </a:lnSpc>
              </a:pPr>
              <a:r>
                <a:rPr lang="en-US" sz="5101">
                  <a:solidFill>
                    <a:srgbClr val="1F70EB"/>
                  </a:solidFill>
                  <a:latin typeface="Aileron Heavy"/>
                </a:rPr>
                <a:t>9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2721229"/>
            <a:ext cx="16230600" cy="6621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1.4. ASSISTÊNCIA JURÍDICA 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R$ 63.936,00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&gt; MÉDIA DE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R$ 5.328,00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1.5. ASSISTÊNCIA CONTÁBIL\RH - (CONTRATO GRUPO CENTRAL SOLUÇÕES)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R$ 53.040,00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&gt;MÉDIA DE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R$ 4.420,00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algn="just">
              <a:lnSpc>
                <a:spcPts val="5513"/>
              </a:lnSpc>
            </a:pPr>
            <a:r>
              <a:rPr lang="en-US" sz="3700" spc="510" dirty="0">
                <a:solidFill>
                  <a:srgbClr val="000000"/>
                </a:solidFill>
                <a:latin typeface="Source Serif Pro Bold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11832" y="-259713"/>
            <a:ext cx="18911663" cy="2459224"/>
          </a:xfrm>
          <a:prstGeom prst="rect">
            <a:avLst/>
          </a:prstGeom>
          <a:solidFill>
            <a:srgbClr val="7FAAEB"/>
          </a:solidFill>
        </p:spPr>
      </p:sp>
      <p:sp>
        <p:nvSpPr>
          <p:cNvPr id="3" name="TextBox 3"/>
          <p:cNvSpPr txBox="1"/>
          <p:nvPr/>
        </p:nvSpPr>
        <p:spPr>
          <a:xfrm>
            <a:off x="2122233" y="135443"/>
            <a:ext cx="14043535" cy="198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0"/>
              </a:lnSpc>
            </a:pPr>
            <a:r>
              <a:rPr lang="en-US" sz="7000">
                <a:solidFill>
                  <a:srgbClr val="000000"/>
                </a:solidFill>
                <a:latin typeface="Cinzel Bold"/>
              </a:rPr>
              <a:t>(1) Despesas Administrativas e Gerais (Contratos)</a:t>
            </a: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-363026" y="289672"/>
            <a:ext cx="1983545" cy="704158"/>
            <a:chOff x="0" y="0"/>
            <a:chExt cx="10160000" cy="3606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160000" cy="3606800"/>
            </a:xfrm>
            <a:custGeom>
              <a:avLst/>
              <a:gdLst/>
              <a:ahLst/>
              <a:cxnLst/>
              <a:rect l="l" t="t" r="r" b="b"/>
              <a:pathLst>
                <a:path w="10160000" h="3606800">
                  <a:moveTo>
                    <a:pt x="101600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0160000" y="3606800"/>
                  </a:lnTo>
                  <a:lnTo>
                    <a:pt x="9118600" y="180340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34796" y="368746"/>
            <a:ext cx="991772" cy="660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7"/>
              </a:lnSpc>
            </a:pPr>
            <a:r>
              <a:rPr lang="en-US" sz="5101">
                <a:solidFill>
                  <a:srgbClr val="1F70EB"/>
                </a:solidFill>
                <a:latin typeface="Aileron Heavy"/>
              </a:rPr>
              <a:t>10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26568" y="2237611"/>
            <a:ext cx="15634864" cy="7402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11"/>
              </a:lnSpc>
            </a:pPr>
            <a:endParaRPr dirty="0"/>
          </a:p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1.6. SERVIÇO DE MANUTENÇÃO ELÉTRICA 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R$ 16.140,00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&gt;MÉDIA DE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R$ 1.345,00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POR MÊS. </a:t>
            </a: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1.7. MANUTENÇÃO DE GERADOR 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R$ 6.682,44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&gt; MÉDIA DE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R$ 556,87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11832" y="-259713"/>
            <a:ext cx="18911663" cy="2459224"/>
          </a:xfrm>
          <a:prstGeom prst="rect">
            <a:avLst/>
          </a:prstGeom>
          <a:solidFill>
            <a:srgbClr val="7FAAEB"/>
          </a:solidFill>
        </p:spPr>
      </p:sp>
      <p:sp>
        <p:nvSpPr>
          <p:cNvPr id="3" name="TextBox 3"/>
          <p:cNvSpPr txBox="1"/>
          <p:nvPr/>
        </p:nvSpPr>
        <p:spPr>
          <a:xfrm>
            <a:off x="2122233" y="135443"/>
            <a:ext cx="14043535" cy="198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0"/>
              </a:lnSpc>
            </a:pPr>
            <a:r>
              <a:rPr lang="en-US" sz="7000">
                <a:solidFill>
                  <a:srgbClr val="000000"/>
                </a:solidFill>
                <a:latin typeface="Cinzel Bold"/>
              </a:rPr>
              <a:t>(1) Despesas Administrativas e Gerais (contratos)</a:t>
            </a: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-363026" y="289672"/>
            <a:ext cx="1983545" cy="704158"/>
            <a:chOff x="0" y="0"/>
            <a:chExt cx="10160000" cy="3606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160000" cy="3606800"/>
            </a:xfrm>
            <a:custGeom>
              <a:avLst/>
              <a:gdLst/>
              <a:ahLst/>
              <a:cxnLst/>
              <a:rect l="l" t="t" r="r" b="b"/>
              <a:pathLst>
                <a:path w="10160000" h="3606800">
                  <a:moveTo>
                    <a:pt x="101600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0160000" y="3606800"/>
                  </a:lnTo>
                  <a:lnTo>
                    <a:pt x="9118600" y="180340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83580" y="368746"/>
            <a:ext cx="995133" cy="660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7"/>
              </a:lnSpc>
            </a:pPr>
            <a:r>
              <a:rPr lang="en-US" sz="5101">
                <a:solidFill>
                  <a:srgbClr val="1F70EB"/>
                </a:solidFill>
                <a:latin typeface="Aileron Heavy Bold"/>
              </a:rPr>
              <a:t>11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58610" y="1734941"/>
            <a:ext cx="16230600" cy="9840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13"/>
              </a:lnSpc>
            </a:pPr>
            <a:endParaRPr dirty="0"/>
          </a:p>
          <a:p>
            <a:pPr marL="798831" lvl="1" indent="-399416" algn="just">
              <a:lnSpc>
                <a:spcPts val="5513"/>
              </a:lnSpc>
              <a:buFont typeface="Arial"/>
              <a:buChar char="•"/>
            </a:pPr>
            <a:r>
              <a:rPr lang="en-US" sz="3700" spc="510" dirty="0">
                <a:solidFill>
                  <a:srgbClr val="000000"/>
                </a:solidFill>
                <a:latin typeface="Source Serif Pro Bold"/>
              </a:rPr>
              <a:t>1.8. EMISSÃO DE BOLETOS (SUPERLÓGICA)</a:t>
            </a:r>
          </a:p>
          <a:p>
            <a:pPr algn="just">
              <a:lnSpc>
                <a:spcPts val="5513"/>
              </a:lnSpc>
            </a:pPr>
            <a:r>
              <a:rPr lang="en-US" sz="3700" spc="510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700" spc="510" dirty="0">
                <a:solidFill>
                  <a:srgbClr val="1F70EB"/>
                </a:solidFill>
                <a:latin typeface="Source Serif Pro Bold"/>
              </a:rPr>
              <a:t>R$ 10.860,00</a:t>
            </a:r>
          </a:p>
          <a:p>
            <a:pPr algn="just">
              <a:lnSpc>
                <a:spcPts val="5513"/>
              </a:lnSpc>
            </a:pPr>
            <a:r>
              <a:rPr lang="en-US" sz="3700" spc="510" dirty="0">
                <a:solidFill>
                  <a:srgbClr val="000000"/>
                </a:solidFill>
                <a:latin typeface="Source Serif Pro Bold"/>
              </a:rPr>
              <a:t>    &gt;MÉDIA DE </a:t>
            </a:r>
            <a:r>
              <a:rPr lang="en-US" sz="3700" spc="510" dirty="0">
                <a:solidFill>
                  <a:srgbClr val="1F70EB"/>
                </a:solidFill>
                <a:latin typeface="Source Serif Pro Bold"/>
              </a:rPr>
              <a:t>R$ 905,00</a:t>
            </a:r>
            <a:r>
              <a:rPr lang="en-US" sz="3700" spc="510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algn="just">
              <a:lnSpc>
                <a:spcPts val="5513"/>
              </a:lnSpc>
            </a:pPr>
            <a:endParaRPr lang="en-US" sz="3700" spc="510" dirty="0">
              <a:solidFill>
                <a:srgbClr val="000000"/>
              </a:solidFill>
              <a:latin typeface="Source Serif Pro Bold"/>
            </a:endParaRPr>
          </a:p>
          <a:p>
            <a:pPr marL="798831" lvl="1" indent="-399416" algn="just">
              <a:lnSpc>
                <a:spcPts val="5513"/>
              </a:lnSpc>
              <a:buFont typeface="Arial"/>
              <a:buChar char="•"/>
            </a:pPr>
            <a:r>
              <a:rPr lang="en-US" sz="3700" spc="510" dirty="0">
                <a:solidFill>
                  <a:srgbClr val="000000"/>
                </a:solidFill>
                <a:latin typeface="Source Serif Pro Bold"/>
              </a:rPr>
              <a:t>1.9. COMUNICAÇÃO (COMARÚ)</a:t>
            </a:r>
          </a:p>
          <a:p>
            <a:pPr algn="just">
              <a:lnSpc>
                <a:spcPts val="5513"/>
              </a:lnSpc>
            </a:pPr>
            <a:r>
              <a:rPr lang="en-US" sz="3700" spc="510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700" spc="510" dirty="0">
                <a:solidFill>
                  <a:srgbClr val="1F70EB"/>
                </a:solidFill>
                <a:latin typeface="Source Serif Pro Bold"/>
              </a:rPr>
              <a:t>R$ 39.600,00</a:t>
            </a:r>
          </a:p>
          <a:p>
            <a:pPr algn="just">
              <a:lnSpc>
                <a:spcPts val="5513"/>
              </a:lnSpc>
            </a:pPr>
            <a:r>
              <a:rPr lang="en-US" sz="3700" spc="510" dirty="0">
                <a:solidFill>
                  <a:srgbClr val="000000"/>
                </a:solidFill>
                <a:latin typeface="Source Serif Pro Bold"/>
              </a:rPr>
              <a:t>    &gt;MÉDIA DE </a:t>
            </a:r>
            <a:r>
              <a:rPr lang="en-US" sz="3700" spc="510" dirty="0">
                <a:solidFill>
                  <a:srgbClr val="1F70EB"/>
                </a:solidFill>
                <a:latin typeface="Source Serif Pro Bold"/>
              </a:rPr>
              <a:t>R$ 3.300,00</a:t>
            </a:r>
            <a:r>
              <a:rPr lang="en-US" sz="3700" spc="510" dirty="0">
                <a:solidFill>
                  <a:srgbClr val="000000"/>
                </a:solidFill>
                <a:latin typeface="Source Serif Pro Bold"/>
              </a:rPr>
              <a:t> POR MÊS. </a:t>
            </a:r>
          </a:p>
          <a:p>
            <a:pPr algn="just">
              <a:lnSpc>
                <a:spcPts val="5513"/>
              </a:lnSpc>
            </a:pPr>
            <a:endParaRPr lang="en-US" sz="3700" spc="510" dirty="0">
              <a:solidFill>
                <a:srgbClr val="000000"/>
              </a:solidFill>
              <a:latin typeface="Source Serif Pro Bold"/>
            </a:endParaRPr>
          </a:p>
          <a:p>
            <a:pPr marL="798831" lvl="1" indent="-399416" algn="just">
              <a:lnSpc>
                <a:spcPts val="5513"/>
              </a:lnSpc>
              <a:buFont typeface="Arial"/>
              <a:buChar char="•"/>
            </a:pPr>
            <a:r>
              <a:rPr lang="en-US" sz="3700" spc="510" dirty="0">
                <a:solidFill>
                  <a:srgbClr val="000000"/>
                </a:solidFill>
                <a:latin typeface="Source Serif Pro Bold"/>
              </a:rPr>
              <a:t>1.10. MANUTENÇÃO DO SITE (IBS) </a:t>
            </a:r>
          </a:p>
          <a:p>
            <a:pPr algn="just">
              <a:lnSpc>
                <a:spcPts val="5513"/>
              </a:lnSpc>
            </a:pPr>
            <a:r>
              <a:rPr lang="en-US" sz="3700" spc="510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700" spc="510" dirty="0">
                <a:solidFill>
                  <a:srgbClr val="1F70EB"/>
                </a:solidFill>
                <a:latin typeface="Source Serif Pro Bold"/>
              </a:rPr>
              <a:t>R$ 5.400,00</a:t>
            </a:r>
          </a:p>
          <a:p>
            <a:pPr algn="just">
              <a:lnSpc>
                <a:spcPts val="5513"/>
              </a:lnSpc>
            </a:pPr>
            <a:r>
              <a:rPr lang="en-US" sz="3700" spc="510" dirty="0">
                <a:solidFill>
                  <a:srgbClr val="000000"/>
                </a:solidFill>
                <a:latin typeface="Source Serif Pro Bold"/>
              </a:rPr>
              <a:t>    &gt; MÉDIA DE </a:t>
            </a:r>
            <a:r>
              <a:rPr lang="en-US" sz="3700" spc="510" dirty="0">
                <a:solidFill>
                  <a:srgbClr val="1F70EB"/>
                </a:solidFill>
                <a:latin typeface="Source Serif Pro Bold"/>
              </a:rPr>
              <a:t>R$ 450,00</a:t>
            </a:r>
            <a:r>
              <a:rPr lang="en-US" sz="3700" spc="510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algn="just">
              <a:lnSpc>
                <a:spcPts val="5513"/>
              </a:lnSpc>
            </a:pPr>
            <a:endParaRPr lang="en-US" sz="3700" spc="510" dirty="0">
              <a:solidFill>
                <a:srgbClr val="000000"/>
              </a:solidFill>
              <a:latin typeface="Source Serif Pro Bold"/>
            </a:endParaRPr>
          </a:p>
          <a:p>
            <a:pPr algn="just">
              <a:lnSpc>
                <a:spcPts val="5513"/>
              </a:lnSpc>
            </a:pPr>
            <a:r>
              <a:rPr lang="en-US" sz="3700" spc="510" dirty="0">
                <a:solidFill>
                  <a:srgbClr val="000000"/>
                </a:solidFill>
                <a:latin typeface="Source Serif Pro Bold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11832" y="-259713"/>
            <a:ext cx="18911663" cy="2459224"/>
          </a:xfrm>
          <a:prstGeom prst="rect">
            <a:avLst/>
          </a:prstGeom>
          <a:solidFill>
            <a:srgbClr val="7FAAEB"/>
          </a:solidFill>
        </p:spPr>
      </p:sp>
      <p:sp>
        <p:nvSpPr>
          <p:cNvPr id="3" name="TextBox 3"/>
          <p:cNvSpPr txBox="1"/>
          <p:nvPr/>
        </p:nvSpPr>
        <p:spPr>
          <a:xfrm>
            <a:off x="2122233" y="135443"/>
            <a:ext cx="14043535" cy="198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0"/>
              </a:lnSpc>
            </a:pPr>
            <a:r>
              <a:rPr lang="en-US" sz="7000">
                <a:solidFill>
                  <a:srgbClr val="000000"/>
                </a:solidFill>
                <a:latin typeface="Cinzel Bold"/>
              </a:rPr>
              <a:t>(1) Despesas Administrativas e Gerais (contratos)</a:t>
            </a: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-363026" y="289672"/>
            <a:ext cx="1983545" cy="704158"/>
            <a:chOff x="0" y="0"/>
            <a:chExt cx="10160000" cy="3606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160000" cy="3606800"/>
            </a:xfrm>
            <a:custGeom>
              <a:avLst/>
              <a:gdLst/>
              <a:ahLst/>
              <a:cxnLst/>
              <a:rect l="l" t="t" r="r" b="b"/>
              <a:pathLst>
                <a:path w="10160000" h="3606800">
                  <a:moveTo>
                    <a:pt x="101600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0160000" y="3606800"/>
                  </a:lnTo>
                  <a:lnTo>
                    <a:pt x="9118600" y="180340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83580" y="368746"/>
            <a:ext cx="995133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7"/>
              </a:lnSpc>
            </a:pPr>
            <a:r>
              <a:rPr lang="en-US" sz="5101" dirty="0">
                <a:solidFill>
                  <a:srgbClr val="1F70EB"/>
                </a:solidFill>
                <a:latin typeface="Aileron Heavy Bold"/>
              </a:rPr>
              <a:t>12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58610" y="1734941"/>
            <a:ext cx="16230600" cy="842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13"/>
              </a:lnSpc>
            </a:pPr>
            <a:endParaRPr dirty="0"/>
          </a:p>
          <a:p>
            <a:pPr marL="798831" lvl="1" indent="-399416" algn="just">
              <a:lnSpc>
                <a:spcPts val="5513"/>
              </a:lnSpc>
              <a:buFont typeface="Arial"/>
              <a:buChar char="•"/>
            </a:pPr>
            <a:r>
              <a:rPr lang="en-US" sz="3700" spc="510" dirty="0">
                <a:solidFill>
                  <a:srgbClr val="000000"/>
                </a:solidFill>
                <a:latin typeface="Source Serif Pro Bold"/>
              </a:rPr>
              <a:t>1.11. SUPORTE DE T.I.</a:t>
            </a:r>
          </a:p>
          <a:p>
            <a:pPr algn="just">
              <a:lnSpc>
                <a:spcPts val="5513"/>
              </a:lnSpc>
            </a:pPr>
            <a:r>
              <a:rPr lang="en-US" sz="3700" spc="510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700" spc="510" dirty="0">
                <a:solidFill>
                  <a:srgbClr val="1F70EB"/>
                </a:solidFill>
                <a:latin typeface="Source Serif Pro Bold"/>
              </a:rPr>
              <a:t>R$ 12.000,00</a:t>
            </a:r>
          </a:p>
          <a:p>
            <a:pPr algn="just">
              <a:lnSpc>
                <a:spcPts val="5513"/>
              </a:lnSpc>
            </a:pPr>
            <a:r>
              <a:rPr lang="en-US" sz="3700" spc="510" dirty="0">
                <a:solidFill>
                  <a:srgbClr val="000000"/>
                </a:solidFill>
                <a:latin typeface="Source Serif Pro Bold"/>
              </a:rPr>
              <a:t>    &gt;MÉDIA DE </a:t>
            </a:r>
            <a:r>
              <a:rPr lang="en-US" sz="3700" spc="510" dirty="0">
                <a:solidFill>
                  <a:srgbClr val="1F70EB"/>
                </a:solidFill>
                <a:latin typeface="Source Serif Pro Bold"/>
              </a:rPr>
              <a:t>R$ 1.000,00</a:t>
            </a:r>
            <a:r>
              <a:rPr lang="en-US" sz="3700" spc="510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algn="just">
              <a:lnSpc>
                <a:spcPts val="5513"/>
              </a:lnSpc>
            </a:pPr>
            <a:endParaRPr lang="en-US" sz="3700" spc="510" dirty="0">
              <a:solidFill>
                <a:srgbClr val="000000"/>
              </a:solidFill>
              <a:latin typeface="Source Serif Pro Bold"/>
            </a:endParaRPr>
          </a:p>
          <a:p>
            <a:pPr marL="798831" lvl="1" indent="-399416" algn="just">
              <a:lnSpc>
                <a:spcPts val="5513"/>
              </a:lnSpc>
              <a:buFont typeface="Arial"/>
              <a:buChar char="•"/>
            </a:pPr>
            <a:r>
              <a:rPr lang="en-US" sz="3700" spc="510" dirty="0">
                <a:solidFill>
                  <a:srgbClr val="000000"/>
                </a:solidFill>
                <a:latin typeface="Source Serif Pro Bold"/>
              </a:rPr>
              <a:t>1.12. AÇÕES, FEIRAS, EVENTOS, E AQUISIÇÕES EM PROL DO MEIO AMBIENTE</a:t>
            </a:r>
          </a:p>
          <a:p>
            <a:pPr algn="just">
              <a:lnSpc>
                <a:spcPts val="5513"/>
              </a:lnSpc>
            </a:pPr>
            <a:r>
              <a:rPr lang="en-US" sz="3700" spc="510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700" spc="510" dirty="0">
                <a:solidFill>
                  <a:srgbClr val="1F70EB"/>
                </a:solidFill>
                <a:latin typeface="Source Serif Pro Bold"/>
              </a:rPr>
              <a:t>R$ 15.000,00</a:t>
            </a:r>
          </a:p>
          <a:p>
            <a:pPr algn="just">
              <a:lnSpc>
                <a:spcPts val="5513"/>
              </a:lnSpc>
            </a:pPr>
            <a:r>
              <a:rPr lang="en-US" sz="3700" spc="510" dirty="0">
                <a:solidFill>
                  <a:srgbClr val="000000"/>
                </a:solidFill>
                <a:latin typeface="Source Serif Pro Bold"/>
              </a:rPr>
              <a:t>    &gt;MÉDIA DE </a:t>
            </a:r>
            <a:r>
              <a:rPr lang="en-US" sz="3700" spc="510" dirty="0">
                <a:solidFill>
                  <a:srgbClr val="1F70EB"/>
                </a:solidFill>
                <a:latin typeface="Source Serif Pro Bold"/>
              </a:rPr>
              <a:t>R$ 1.250,00</a:t>
            </a:r>
            <a:r>
              <a:rPr lang="en-US" sz="3700" spc="510" dirty="0">
                <a:solidFill>
                  <a:srgbClr val="000000"/>
                </a:solidFill>
                <a:latin typeface="Source Serif Pro Bold"/>
              </a:rPr>
              <a:t> POR MÊS. </a:t>
            </a:r>
          </a:p>
          <a:p>
            <a:pPr algn="just">
              <a:lnSpc>
                <a:spcPts val="5513"/>
              </a:lnSpc>
            </a:pPr>
            <a:endParaRPr lang="en-US" sz="3700" spc="510" dirty="0">
              <a:solidFill>
                <a:srgbClr val="000000"/>
              </a:solidFill>
              <a:latin typeface="Source Serif Pro Bold"/>
            </a:endParaRPr>
          </a:p>
          <a:p>
            <a:pPr algn="just">
              <a:lnSpc>
                <a:spcPts val="5513"/>
              </a:lnSpc>
            </a:pPr>
            <a:endParaRPr lang="en-US" sz="3700" spc="510" dirty="0">
              <a:solidFill>
                <a:srgbClr val="000000"/>
              </a:solidFill>
              <a:latin typeface="Source Serif Pro Bold"/>
            </a:endParaRPr>
          </a:p>
          <a:p>
            <a:pPr algn="just">
              <a:lnSpc>
                <a:spcPts val="5513"/>
              </a:lnSpc>
            </a:pPr>
            <a:r>
              <a:rPr lang="en-US" sz="3700" spc="510" dirty="0">
                <a:solidFill>
                  <a:srgbClr val="000000"/>
                </a:solidFill>
                <a:latin typeface="Source Serif Pro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2280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11832" y="-259713"/>
            <a:ext cx="18911663" cy="2459224"/>
          </a:xfrm>
          <a:prstGeom prst="rect">
            <a:avLst/>
          </a:prstGeom>
          <a:solidFill>
            <a:srgbClr val="7FAAEB"/>
          </a:solidFill>
        </p:spPr>
      </p:sp>
      <p:sp>
        <p:nvSpPr>
          <p:cNvPr id="3" name="TextBox 3"/>
          <p:cNvSpPr txBox="1"/>
          <p:nvPr/>
        </p:nvSpPr>
        <p:spPr>
          <a:xfrm>
            <a:off x="2122233" y="135443"/>
            <a:ext cx="14043535" cy="198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0"/>
              </a:lnSpc>
            </a:pPr>
            <a:r>
              <a:rPr lang="en-US" sz="7000">
                <a:solidFill>
                  <a:srgbClr val="000000"/>
                </a:solidFill>
                <a:latin typeface="Cinzel Bold"/>
              </a:rPr>
              <a:t>(1) Despesas Administrativas e Gerais (concessionárias)</a:t>
            </a: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-363026" y="289672"/>
            <a:ext cx="1983545" cy="704158"/>
            <a:chOff x="0" y="0"/>
            <a:chExt cx="10160000" cy="3606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160000" cy="3606800"/>
            </a:xfrm>
            <a:custGeom>
              <a:avLst/>
              <a:gdLst/>
              <a:ahLst/>
              <a:cxnLst/>
              <a:rect l="l" t="t" r="r" b="b"/>
              <a:pathLst>
                <a:path w="10160000" h="3606800">
                  <a:moveTo>
                    <a:pt x="101600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0160000" y="3606800"/>
                  </a:lnTo>
                  <a:lnTo>
                    <a:pt x="9118600" y="180340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31436" y="403972"/>
            <a:ext cx="995133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7"/>
              </a:lnSpc>
            </a:pPr>
            <a:r>
              <a:rPr lang="en-US" sz="5101" dirty="0">
                <a:solidFill>
                  <a:srgbClr val="1F70EB"/>
                </a:solidFill>
                <a:latin typeface="Aileron Heavy Bold"/>
              </a:rPr>
              <a:t>13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228086"/>
            <a:ext cx="16230600" cy="10927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just">
              <a:lnSpc>
                <a:spcPts val="5662"/>
              </a:lnSpc>
              <a:buFont typeface="Arial"/>
              <a:buChar char="•"/>
            </a:pP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1.13. ENERGIA ELÉTRICA (NEOENERGIA)</a:t>
            </a:r>
          </a:p>
          <a:p>
            <a:pPr algn="just">
              <a:lnSpc>
                <a:spcPts val="5662"/>
              </a:lnSpc>
            </a:pP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800" spc="524" dirty="0">
                <a:solidFill>
                  <a:srgbClr val="1F70EB"/>
                </a:solidFill>
                <a:latin typeface="Source Serif Pro Bold"/>
              </a:rPr>
              <a:t>R$ 240.000,00</a:t>
            </a:r>
          </a:p>
          <a:p>
            <a:pPr algn="just">
              <a:lnSpc>
                <a:spcPts val="5662"/>
              </a:lnSpc>
            </a:pP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    &gt;MÉDIA DE </a:t>
            </a:r>
            <a:r>
              <a:rPr lang="en-US" sz="3800" spc="524" dirty="0">
                <a:solidFill>
                  <a:srgbClr val="1F70EB"/>
                </a:solidFill>
                <a:latin typeface="Source Serif Pro Bold"/>
              </a:rPr>
              <a:t>R$ 20.000,00</a:t>
            </a: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 POR MÊS (COM PREVISÃO PARA DEVOLUÇÃO DO VALOR DO INVESTIMENTO PARA O FUNDO DE RESERVA EM 48 PARCELAS MENSAIS DE ACORDO COM A APROVAÇÃO EM ASSEMBLEIA).</a:t>
            </a:r>
          </a:p>
          <a:p>
            <a:pPr algn="just">
              <a:lnSpc>
                <a:spcPts val="5662"/>
              </a:lnSpc>
            </a:pPr>
            <a:endParaRPr lang="en-US" sz="3800" spc="524" dirty="0">
              <a:solidFill>
                <a:srgbClr val="000000"/>
              </a:solidFill>
              <a:latin typeface="Source Serif Pro Bold"/>
            </a:endParaRPr>
          </a:p>
          <a:p>
            <a:pPr marL="820421" lvl="1" indent="-410210" algn="just">
              <a:lnSpc>
                <a:spcPts val="5662"/>
              </a:lnSpc>
              <a:buFont typeface="Arial"/>
              <a:buChar char="•"/>
            </a:pP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1.14. ÁGUA (CAESB)</a:t>
            </a:r>
          </a:p>
          <a:p>
            <a:pPr algn="just">
              <a:lnSpc>
                <a:spcPts val="5662"/>
              </a:lnSpc>
            </a:pP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800" spc="524" dirty="0">
                <a:solidFill>
                  <a:srgbClr val="1F70EB"/>
                </a:solidFill>
                <a:latin typeface="Source Serif Pro Bold"/>
              </a:rPr>
              <a:t>R$ 22.800,00</a:t>
            </a:r>
          </a:p>
          <a:p>
            <a:pPr algn="just">
              <a:lnSpc>
                <a:spcPts val="5662"/>
              </a:lnSpc>
            </a:pP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    &gt;MÉDIA DE </a:t>
            </a:r>
            <a:r>
              <a:rPr lang="en-US" sz="3800" spc="524" dirty="0">
                <a:solidFill>
                  <a:srgbClr val="1F70EB"/>
                </a:solidFill>
                <a:latin typeface="Source Serif Pro Bold"/>
              </a:rPr>
              <a:t>R$ 1.900,00</a:t>
            </a: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 POR MÊS. </a:t>
            </a:r>
          </a:p>
          <a:p>
            <a:pPr algn="just">
              <a:lnSpc>
                <a:spcPts val="5662"/>
              </a:lnSpc>
            </a:pPr>
            <a:endParaRPr lang="en-US" sz="3800" spc="524" dirty="0">
              <a:solidFill>
                <a:srgbClr val="000000"/>
              </a:solidFill>
              <a:latin typeface="Source Serif Pro Bold"/>
            </a:endParaRPr>
          </a:p>
          <a:p>
            <a:pPr algn="just">
              <a:lnSpc>
                <a:spcPts val="5662"/>
              </a:lnSpc>
            </a:pPr>
            <a:endParaRPr lang="en-US" sz="3800" spc="524" dirty="0">
              <a:solidFill>
                <a:srgbClr val="000000"/>
              </a:solidFill>
              <a:latin typeface="Source Serif Pro Bold"/>
            </a:endParaRPr>
          </a:p>
          <a:p>
            <a:pPr algn="just">
              <a:lnSpc>
                <a:spcPts val="5662"/>
              </a:lnSpc>
            </a:pPr>
            <a:endParaRPr lang="en-US" sz="3800" spc="524" dirty="0">
              <a:solidFill>
                <a:srgbClr val="000000"/>
              </a:solidFill>
              <a:latin typeface="Source Serif Pro Bold"/>
            </a:endParaRPr>
          </a:p>
          <a:p>
            <a:pPr algn="just">
              <a:lnSpc>
                <a:spcPts val="5662"/>
              </a:lnSpc>
            </a:pPr>
            <a:endParaRPr lang="en-US" sz="3800" spc="524" dirty="0">
              <a:solidFill>
                <a:srgbClr val="000000"/>
              </a:solidFill>
              <a:latin typeface="Source Serif Pro Bold"/>
            </a:endParaRPr>
          </a:p>
          <a:p>
            <a:pPr algn="just">
              <a:lnSpc>
                <a:spcPts val="5662"/>
              </a:lnSpc>
            </a:pP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11832" y="-259713"/>
            <a:ext cx="18911663" cy="2459224"/>
          </a:xfrm>
          <a:prstGeom prst="rect">
            <a:avLst/>
          </a:prstGeom>
          <a:solidFill>
            <a:srgbClr val="7FAAEB"/>
          </a:solidFill>
        </p:spPr>
      </p:sp>
      <p:sp>
        <p:nvSpPr>
          <p:cNvPr id="3" name="TextBox 3"/>
          <p:cNvSpPr txBox="1"/>
          <p:nvPr/>
        </p:nvSpPr>
        <p:spPr>
          <a:xfrm>
            <a:off x="2122233" y="135443"/>
            <a:ext cx="14043535" cy="198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0"/>
              </a:lnSpc>
            </a:pPr>
            <a:r>
              <a:rPr lang="en-US" sz="7000">
                <a:solidFill>
                  <a:srgbClr val="000000"/>
                </a:solidFill>
                <a:latin typeface="Cinzel Bold"/>
              </a:rPr>
              <a:t>(1) Despesas Administrativas e Gerais (manutenção)</a:t>
            </a: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-363026" y="291707"/>
            <a:ext cx="2099289" cy="745248"/>
            <a:chOff x="0" y="0"/>
            <a:chExt cx="10160000" cy="3606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160000" cy="3606800"/>
            </a:xfrm>
            <a:custGeom>
              <a:avLst/>
              <a:gdLst/>
              <a:ahLst/>
              <a:cxnLst/>
              <a:rect l="l" t="t" r="r" b="b"/>
              <a:pathLst>
                <a:path w="10160000" h="3606800">
                  <a:moveTo>
                    <a:pt x="101600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0160000" y="3606800"/>
                  </a:lnTo>
                  <a:lnTo>
                    <a:pt x="9118600" y="180340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76924" y="415532"/>
            <a:ext cx="1049644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82"/>
              </a:lnSpc>
            </a:pPr>
            <a:r>
              <a:rPr lang="en-US" sz="5398" dirty="0">
                <a:solidFill>
                  <a:srgbClr val="1F70EB"/>
                </a:solidFill>
                <a:latin typeface="Aileron Heavy Bold"/>
              </a:rPr>
              <a:t>14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26568" y="2370961"/>
            <a:ext cx="16453948" cy="8107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just">
              <a:lnSpc>
                <a:spcPts val="5662"/>
              </a:lnSpc>
              <a:buFont typeface="Arial"/>
              <a:buChar char="•"/>
            </a:pP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1.15. TELEFONES/INTERNET</a:t>
            </a:r>
          </a:p>
          <a:p>
            <a:pPr algn="just">
              <a:lnSpc>
                <a:spcPts val="5662"/>
              </a:lnSpc>
            </a:pP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800" spc="524" dirty="0">
                <a:solidFill>
                  <a:srgbClr val="1F70EB"/>
                </a:solidFill>
                <a:latin typeface="Source Serif Pro Bold"/>
              </a:rPr>
              <a:t>R$ 9.600,00</a:t>
            </a:r>
          </a:p>
          <a:p>
            <a:pPr algn="just">
              <a:lnSpc>
                <a:spcPts val="5662"/>
              </a:lnSpc>
            </a:pP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    &gt; MÉDIA DE </a:t>
            </a:r>
            <a:r>
              <a:rPr lang="en-US" sz="3800" spc="524" dirty="0">
                <a:solidFill>
                  <a:srgbClr val="1F70EB"/>
                </a:solidFill>
                <a:latin typeface="Source Serif Pro Bold"/>
              </a:rPr>
              <a:t>R$ 800,00</a:t>
            </a: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1.16. MANUTENÇÃO DE 9 VEÍCULOS (PEÇAS E MÃO DE OBRA)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R$ 76.800,00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&gt;MÉDIA DE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R$ 6.400,00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1.17. COMBUSTÍVEIS (GASOLINA E DIESEL)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R$ 75.600,00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&gt;MÉDIA DE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R$ 6.300,00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POR MÊS. 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11832" y="-259713"/>
            <a:ext cx="18911663" cy="2459224"/>
          </a:xfrm>
          <a:prstGeom prst="rect">
            <a:avLst/>
          </a:prstGeom>
          <a:solidFill>
            <a:srgbClr val="7FAAEB"/>
          </a:solidFill>
        </p:spPr>
      </p:sp>
      <p:sp>
        <p:nvSpPr>
          <p:cNvPr id="3" name="TextBox 3"/>
          <p:cNvSpPr txBox="1"/>
          <p:nvPr/>
        </p:nvSpPr>
        <p:spPr>
          <a:xfrm>
            <a:off x="2122233" y="135443"/>
            <a:ext cx="14043535" cy="198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0"/>
              </a:lnSpc>
            </a:pPr>
            <a:r>
              <a:rPr lang="en-US" sz="7000">
                <a:solidFill>
                  <a:srgbClr val="000000"/>
                </a:solidFill>
                <a:latin typeface="Cinzel Bold"/>
              </a:rPr>
              <a:t>(1) Despesas Administrativas e Gerais (manutenção)</a:t>
            </a: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-363026" y="291707"/>
            <a:ext cx="2099289" cy="745248"/>
            <a:chOff x="0" y="0"/>
            <a:chExt cx="10160000" cy="3606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160000" cy="3606800"/>
            </a:xfrm>
            <a:custGeom>
              <a:avLst/>
              <a:gdLst/>
              <a:ahLst/>
              <a:cxnLst/>
              <a:rect l="l" t="t" r="r" b="b"/>
              <a:pathLst>
                <a:path w="10160000" h="3606800">
                  <a:moveTo>
                    <a:pt x="101600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0160000" y="3606800"/>
                  </a:lnTo>
                  <a:lnTo>
                    <a:pt x="9118600" y="180340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76924" y="415532"/>
            <a:ext cx="1049644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82"/>
              </a:lnSpc>
            </a:pPr>
            <a:r>
              <a:rPr lang="en-US" sz="5398" dirty="0">
                <a:solidFill>
                  <a:srgbClr val="1F70EB"/>
                </a:solidFill>
                <a:latin typeface="Aileron Heavy Bold"/>
              </a:rPr>
              <a:t>15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26568" y="2370961"/>
            <a:ext cx="16453948" cy="7402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1.18. AQUISIÇÃO/MANUTENÇÃO DE MÁQUINAS E EQUIPAMENTOS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R$ 10.800,00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&gt;MÉDIA DE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R$ 900,00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1.19. CONSERVAÇÃO, REPAROS, FERRAMENTAS, JARDINS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R$ 120.000,00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&gt;MÉDIA DE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R$ 10.000,00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POR MÊS. 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3302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11832" y="-259713"/>
            <a:ext cx="18911663" cy="2459224"/>
          </a:xfrm>
          <a:prstGeom prst="rect">
            <a:avLst/>
          </a:prstGeom>
          <a:solidFill>
            <a:srgbClr val="7FAAEB"/>
          </a:solidFill>
        </p:spPr>
      </p:sp>
      <p:sp>
        <p:nvSpPr>
          <p:cNvPr id="3" name="TextBox 3"/>
          <p:cNvSpPr txBox="1"/>
          <p:nvPr/>
        </p:nvSpPr>
        <p:spPr>
          <a:xfrm>
            <a:off x="2122233" y="135443"/>
            <a:ext cx="14043535" cy="198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0"/>
              </a:lnSpc>
            </a:pPr>
            <a:r>
              <a:rPr lang="en-US" sz="7000">
                <a:solidFill>
                  <a:srgbClr val="000000"/>
                </a:solidFill>
                <a:latin typeface="Cinzel Bold"/>
              </a:rPr>
              <a:t>(1) Despesas Administrativas e Gerais (manutenção)</a:t>
            </a: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-363026" y="289672"/>
            <a:ext cx="1983545" cy="704158"/>
            <a:chOff x="0" y="0"/>
            <a:chExt cx="10160000" cy="3606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160000" cy="3606800"/>
            </a:xfrm>
            <a:custGeom>
              <a:avLst/>
              <a:gdLst/>
              <a:ahLst/>
              <a:cxnLst/>
              <a:rect l="l" t="t" r="r" b="b"/>
              <a:pathLst>
                <a:path w="10160000" h="3606800">
                  <a:moveTo>
                    <a:pt x="101600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0160000" y="3606800"/>
                  </a:lnTo>
                  <a:lnTo>
                    <a:pt x="9118600" y="180340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93998" y="369103"/>
            <a:ext cx="132652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7"/>
              </a:lnSpc>
            </a:pPr>
            <a:r>
              <a:rPr lang="en-US" sz="5101" dirty="0">
                <a:solidFill>
                  <a:srgbClr val="1F70EB"/>
                </a:solidFill>
                <a:latin typeface="Aileron Heavy Bold"/>
              </a:rPr>
              <a:t>16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393333"/>
            <a:ext cx="16230600" cy="6658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10" lvl="1" indent="-421005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1.20. MATERIAL ELÉTRICO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R$ 24.000,00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&gt; MÉDIA DE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R$ 2.000,00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1.21. MATERIAL HIDRÁULICO E MÃO DE OBRA DE INSTALAÇÃO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R$ 3.000,00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&gt;MÉDIA DE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R$ 250,00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11832" y="-259713"/>
            <a:ext cx="18911663" cy="2459224"/>
          </a:xfrm>
          <a:prstGeom prst="rect">
            <a:avLst/>
          </a:prstGeom>
          <a:solidFill>
            <a:srgbClr val="7FAAEB"/>
          </a:solidFill>
        </p:spPr>
      </p:sp>
      <p:sp>
        <p:nvSpPr>
          <p:cNvPr id="3" name="TextBox 3"/>
          <p:cNvSpPr txBox="1"/>
          <p:nvPr/>
        </p:nvSpPr>
        <p:spPr>
          <a:xfrm>
            <a:off x="2122233" y="135443"/>
            <a:ext cx="14043535" cy="198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0"/>
              </a:lnSpc>
            </a:pPr>
            <a:r>
              <a:rPr lang="en-US" sz="7000">
                <a:solidFill>
                  <a:srgbClr val="000000"/>
                </a:solidFill>
                <a:latin typeface="Cinzel Bold"/>
              </a:rPr>
              <a:t>(1) Despesas Administrativas e Gerais (manutenção)</a:t>
            </a: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-363026" y="289672"/>
            <a:ext cx="1983545" cy="704158"/>
            <a:chOff x="0" y="0"/>
            <a:chExt cx="10160000" cy="3606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160000" cy="3606800"/>
            </a:xfrm>
            <a:custGeom>
              <a:avLst/>
              <a:gdLst/>
              <a:ahLst/>
              <a:cxnLst/>
              <a:rect l="l" t="t" r="r" b="b"/>
              <a:pathLst>
                <a:path w="10160000" h="3606800">
                  <a:moveTo>
                    <a:pt x="101600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0160000" y="3606800"/>
                  </a:lnTo>
                  <a:lnTo>
                    <a:pt x="9118600" y="180340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30021" y="369103"/>
            <a:ext cx="991772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7"/>
              </a:lnSpc>
            </a:pPr>
            <a:r>
              <a:rPr lang="en-US" sz="5101" dirty="0">
                <a:solidFill>
                  <a:srgbClr val="1F70EB"/>
                </a:solidFill>
                <a:latin typeface="Aileron Heavy Bold"/>
              </a:rPr>
              <a:t>17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338528"/>
            <a:ext cx="16230600" cy="8107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16"/>
              </a:lnSpc>
            </a:pPr>
            <a:endParaRPr lang="en-US" sz="3903" spc="538" dirty="0">
              <a:solidFill>
                <a:srgbClr val="000000"/>
              </a:solidFill>
              <a:latin typeface="Source Serif Pro Bold"/>
            </a:endParaRPr>
          </a:p>
          <a:p>
            <a:pPr marL="842849" lvl="1" indent="-421424" algn="just">
              <a:lnSpc>
                <a:spcPts val="5816"/>
              </a:lnSpc>
              <a:buFont typeface="Arial"/>
              <a:buChar char="•"/>
            </a:pPr>
            <a:r>
              <a:rPr lang="en-US" sz="3903" spc="538" dirty="0">
                <a:solidFill>
                  <a:srgbClr val="000000"/>
                </a:solidFill>
                <a:latin typeface="Source Serif Pro Bold"/>
              </a:rPr>
              <a:t>1.22. MATERIAL DE USO E CONSUMO (COPA E COZINHA) E LIMPEZA</a:t>
            </a:r>
          </a:p>
          <a:p>
            <a:pPr algn="just">
              <a:lnSpc>
                <a:spcPts val="5816"/>
              </a:lnSpc>
            </a:pPr>
            <a:r>
              <a:rPr lang="en-US" sz="3903" spc="538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903" spc="538" dirty="0">
                <a:solidFill>
                  <a:srgbClr val="1F70EB"/>
                </a:solidFill>
                <a:latin typeface="Source Serif Pro Bold"/>
              </a:rPr>
              <a:t>R$ 24.000,00</a:t>
            </a:r>
          </a:p>
          <a:p>
            <a:pPr algn="just">
              <a:lnSpc>
                <a:spcPts val="5816"/>
              </a:lnSpc>
            </a:pPr>
            <a:r>
              <a:rPr lang="en-US" sz="3903" spc="538" dirty="0">
                <a:solidFill>
                  <a:srgbClr val="000000"/>
                </a:solidFill>
                <a:latin typeface="Source Serif Pro Bold"/>
              </a:rPr>
              <a:t>    &gt;MÉDIA DE </a:t>
            </a:r>
            <a:r>
              <a:rPr lang="en-US" sz="3903" spc="538" dirty="0">
                <a:solidFill>
                  <a:srgbClr val="1F70EB"/>
                </a:solidFill>
                <a:latin typeface="Source Serif Pro Bold"/>
              </a:rPr>
              <a:t>R$ 2.000,00</a:t>
            </a:r>
            <a:r>
              <a:rPr lang="en-US" sz="3903" spc="538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algn="just">
              <a:lnSpc>
                <a:spcPts val="5816"/>
              </a:lnSpc>
            </a:pPr>
            <a:endParaRPr lang="en-US" sz="3903" spc="538" dirty="0">
              <a:solidFill>
                <a:srgbClr val="000000"/>
              </a:solidFill>
              <a:latin typeface="Source Serif Pro Bold"/>
            </a:endParaRPr>
          </a:p>
          <a:p>
            <a:pPr marL="820421" lvl="1" indent="-410210" algn="just">
              <a:lnSpc>
                <a:spcPts val="5662"/>
              </a:lnSpc>
              <a:buFont typeface="Arial"/>
              <a:buChar char="•"/>
            </a:pP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1.23. MANUTENÇÃO VIÁRIA</a:t>
            </a:r>
          </a:p>
          <a:p>
            <a:pPr algn="just">
              <a:lnSpc>
                <a:spcPts val="5662"/>
              </a:lnSpc>
            </a:pP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   – </a:t>
            </a:r>
            <a:r>
              <a:rPr lang="en-US" sz="3800" spc="524" dirty="0">
                <a:solidFill>
                  <a:srgbClr val="1F70EB"/>
                </a:solidFill>
                <a:latin typeface="Source Serif Pro Bold"/>
              </a:rPr>
              <a:t>R$ 168.000,00</a:t>
            </a:r>
          </a:p>
          <a:p>
            <a:pPr algn="just">
              <a:lnSpc>
                <a:spcPts val="5662"/>
              </a:lnSpc>
            </a:pP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   &gt;MÉDIA DE </a:t>
            </a:r>
            <a:r>
              <a:rPr lang="en-US" sz="3800" spc="524" dirty="0">
                <a:solidFill>
                  <a:srgbClr val="1F70EB"/>
                </a:solidFill>
                <a:latin typeface="Source Serif Pro Bold"/>
              </a:rPr>
              <a:t>R$ 14.000,00</a:t>
            </a: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 POR MÊS. </a:t>
            </a:r>
          </a:p>
          <a:p>
            <a:pPr algn="just">
              <a:lnSpc>
                <a:spcPts val="5816"/>
              </a:lnSpc>
            </a:pPr>
            <a:endParaRPr lang="en-US" sz="3903" spc="538" dirty="0">
              <a:solidFill>
                <a:srgbClr val="000000"/>
              </a:solidFill>
              <a:latin typeface="Source Serif Pro Bold"/>
            </a:endParaRPr>
          </a:p>
          <a:p>
            <a:pPr algn="just">
              <a:lnSpc>
                <a:spcPts val="5816"/>
              </a:lnSpc>
            </a:pPr>
            <a:endParaRPr lang="en-US" sz="3903" spc="538" dirty="0">
              <a:solidFill>
                <a:srgbClr val="000000"/>
              </a:solidFill>
              <a:latin typeface="Source Serif Pro 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11832" y="-259713"/>
            <a:ext cx="18911663" cy="2459224"/>
          </a:xfrm>
          <a:prstGeom prst="rect">
            <a:avLst/>
          </a:prstGeom>
          <a:solidFill>
            <a:srgbClr val="7FAAEB"/>
          </a:solidFill>
        </p:spPr>
      </p:sp>
      <p:sp>
        <p:nvSpPr>
          <p:cNvPr id="3" name="TextBox 3"/>
          <p:cNvSpPr txBox="1"/>
          <p:nvPr/>
        </p:nvSpPr>
        <p:spPr>
          <a:xfrm>
            <a:off x="2122233" y="135443"/>
            <a:ext cx="14043535" cy="198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0"/>
              </a:lnSpc>
            </a:pPr>
            <a:r>
              <a:rPr lang="en-US" sz="7000">
                <a:solidFill>
                  <a:srgbClr val="000000"/>
                </a:solidFill>
                <a:latin typeface="Cinzel Bold"/>
              </a:rPr>
              <a:t>(1) Despesas Administrativas e Gerais (manutenção)</a:t>
            </a: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-363026" y="289672"/>
            <a:ext cx="1983545" cy="704158"/>
            <a:chOff x="0" y="0"/>
            <a:chExt cx="10160000" cy="3606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160000" cy="3606800"/>
            </a:xfrm>
            <a:custGeom>
              <a:avLst/>
              <a:gdLst/>
              <a:ahLst/>
              <a:cxnLst/>
              <a:rect l="l" t="t" r="r" b="b"/>
              <a:pathLst>
                <a:path w="10160000" h="3606800">
                  <a:moveTo>
                    <a:pt x="101600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0160000" y="3606800"/>
                  </a:lnTo>
                  <a:lnTo>
                    <a:pt x="9118600" y="180340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58596" y="369103"/>
            <a:ext cx="991772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7"/>
              </a:lnSpc>
            </a:pPr>
            <a:r>
              <a:rPr lang="en-US" sz="5101" dirty="0">
                <a:solidFill>
                  <a:srgbClr val="1F70EB"/>
                </a:solidFill>
                <a:latin typeface="Aileron Heavy Bold"/>
              </a:rPr>
              <a:t>18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228086"/>
            <a:ext cx="16230600" cy="8735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62"/>
              </a:lnSpc>
            </a:pP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 </a:t>
            </a:r>
          </a:p>
          <a:p>
            <a:pPr marL="820421" lvl="1" indent="-410210" algn="just">
              <a:lnSpc>
                <a:spcPts val="5662"/>
              </a:lnSpc>
              <a:buFont typeface="Arial"/>
              <a:buChar char="•"/>
            </a:pP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1.24. MANUTENÇÃO DO RELÓGIO DE PONTO</a:t>
            </a:r>
          </a:p>
          <a:p>
            <a:pPr algn="just">
              <a:lnSpc>
                <a:spcPts val="5662"/>
              </a:lnSpc>
            </a:pP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800" spc="524" dirty="0">
                <a:solidFill>
                  <a:srgbClr val="1F70EB"/>
                </a:solidFill>
                <a:latin typeface="Source Serif Pro Bold"/>
              </a:rPr>
              <a:t>R$ 900,00</a:t>
            </a:r>
          </a:p>
          <a:p>
            <a:pPr algn="just">
              <a:lnSpc>
                <a:spcPts val="5662"/>
              </a:lnSpc>
            </a:pP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    &gt;MÉDIA DE </a:t>
            </a:r>
            <a:r>
              <a:rPr lang="en-US" sz="3800" spc="524" dirty="0">
                <a:solidFill>
                  <a:srgbClr val="1F70EB"/>
                </a:solidFill>
                <a:latin typeface="Source Serif Pro Bold"/>
              </a:rPr>
              <a:t>R$ 75,00</a:t>
            </a: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algn="just">
              <a:lnSpc>
                <a:spcPts val="5662"/>
              </a:lnSpc>
            </a:pPr>
            <a:endParaRPr lang="en-US" sz="3800" spc="524" dirty="0">
              <a:solidFill>
                <a:srgbClr val="000000"/>
              </a:solidFill>
              <a:latin typeface="Source Serif Pro Bold"/>
            </a:endParaRPr>
          </a:p>
          <a:p>
            <a:pPr marL="820421" lvl="1" indent="-410210" algn="just">
              <a:lnSpc>
                <a:spcPts val="5662"/>
              </a:lnSpc>
              <a:buFont typeface="Arial"/>
              <a:buChar char="•"/>
            </a:pP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 1.25. AQUISIÇÃO DE LIXEIRAS PADRÃO SLU</a:t>
            </a:r>
          </a:p>
          <a:p>
            <a:pPr algn="just">
              <a:lnSpc>
                <a:spcPts val="5662"/>
              </a:lnSpc>
            </a:pP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800" spc="524" dirty="0">
                <a:solidFill>
                  <a:srgbClr val="1F70EB"/>
                </a:solidFill>
                <a:latin typeface="Source Serif Pro Bold"/>
              </a:rPr>
              <a:t>R$ 1.800,00</a:t>
            </a: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 </a:t>
            </a:r>
          </a:p>
          <a:p>
            <a:pPr algn="just">
              <a:lnSpc>
                <a:spcPts val="5662"/>
              </a:lnSpc>
            </a:pP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    &gt;MÉDIA DE </a:t>
            </a:r>
            <a:r>
              <a:rPr lang="en-US" sz="3800" spc="524" dirty="0">
                <a:solidFill>
                  <a:srgbClr val="1F70EB"/>
                </a:solidFill>
                <a:latin typeface="Source Serif Pro Bold"/>
              </a:rPr>
              <a:t>R$ 150,00</a:t>
            </a: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algn="just">
              <a:lnSpc>
                <a:spcPts val="5662"/>
              </a:lnSpc>
            </a:pPr>
            <a:endParaRPr lang="en-US" sz="3800" spc="524" dirty="0">
              <a:solidFill>
                <a:srgbClr val="000000"/>
              </a:solidFill>
              <a:latin typeface="Source Serif Pro Bold"/>
            </a:endParaRPr>
          </a:p>
          <a:p>
            <a:pPr algn="just">
              <a:lnSpc>
                <a:spcPts val="5662"/>
              </a:lnSpc>
            </a:pPr>
            <a:endParaRPr lang="en-US" sz="3800" spc="524" dirty="0">
              <a:solidFill>
                <a:srgbClr val="000000"/>
              </a:solidFill>
              <a:latin typeface="Source Serif Pro Bold"/>
            </a:endParaRPr>
          </a:p>
          <a:p>
            <a:pPr algn="just">
              <a:lnSpc>
                <a:spcPts val="5662"/>
              </a:lnSpc>
            </a:pPr>
            <a:endParaRPr lang="en-US" sz="3800" spc="524" dirty="0">
              <a:solidFill>
                <a:srgbClr val="000000"/>
              </a:solidFill>
              <a:latin typeface="Source Serif Pro Bold"/>
            </a:endParaRPr>
          </a:p>
          <a:p>
            <a:pPr algn="just">
              <a:lnSpc>
                <a:spcPts val="5662"/>
              </a:lnSpc>
            </a:pP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3018134"/>
            <a:ext cx="18288000" cy="4287680"/>
          </a:xfrm>
          <a:prstGeom prst="rect">
            <a:avLst/>
          </a:prstGeom>
          <a:solidFill>
            <a:srgbClr val="7FAAEB"/>
          </a:solidFill>
        </p:spPr>
      </p:sp>
      <p:sp>
        <p:nvSpPr>
          <p:cNvPr id="3" name="TextBox 3"/>
          <p:cNvSpPr txBox="1"/>
          <p:nvPr/>
        </p:nvSpPr>
        <p:spPr>
          <a:xfrm>
            <a:off x="2122233" y="3266313"/>
            <a:ext cx="14043535" cy="3868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48"/>
              </a:lnSpc>
            </a:pPr>
            <a:r>
              <a:rPr lang="en-US" sz="6800" dirty="0" err="1">
                <a:solidFill>
                  <a:srgbClr val="000000"/>
                </a:solidFill>
                <a:latin typeface="Cinzel Bold"/>
              </a:rPr>
              <a:t>Exposição</a:t>
            </a:r>
            <a:r>
              <a:rPr lang="en-US" sz="6800" dirty="0">
                <a:solidFill>
                  <a:srgbClr val="000000"/>
                </a:solidFill>
                <a:latin typeface="Cinzel Bold"/>
              </a:rPr>
              <a:t> e </a:t>
            </a:r>
            <a:r>
              <a:rPr lang="en-US" sz="6800" dirty="0" err="1">
                <a:solidFill>
                  <a:srgbClr val="000000"/>
                </a:solidFill>
                <a:latin typeface="Cinzel Bold"/>
              </a:rPr>
              <a:t>deliberação</a:t>
            </a:r>
            <a:r>
              <a:rPr lang="en-US" sz="6800" dirty="0">
                <a:solidFill>
                  <a:srgbClr val="000000"/>
                </a:solidFill>
                <a:latin typeface="Cinzel Bold"/>
              </a:rPr>
              <a:t> do </a:t>
            </a:r>
            <a:r>
              <a:rPr lang="en-US" sz="6800" dirty="0" err="1">
                <a:solidFill>
                  <a:srgbClr val="000000"/>
                </a:solidFill>
                <a:latin typeface="Cinzel Bold"/>
              </a:rPr>
              <a:t>orçamento</a:t>
            </a:r>
            <a:r>
              <a:rPr lang="en-US" sz="6800" dirty="0">
                <a:solidFill>
                  <a:srgbClr val="000000"/>
                </a:solidFill>
                <a:latin typeface="Cinzel Bold"/>
              </a:rPr>
              <a:t> para o </a:t>
            </a:r>
            <a:r>
              <a:rPr lang="en-US" sz="6800" dirty="0" err="1">
                <a:solidFill>
                  <a:srgbClr val="000000"/>
                </a:solidFill>
                <a:latin typeface="Cinzel Bold"/>
              </a:rPr>
              <a:t>período</a:t>
            </a:r>
            <a:r>
              <a:rPr lang="en-US" sz="6800" dirty="0">
                <a:solidFill>
                  <a:srgbClr val="000000"/>
                </a:solidFill>
                <a:latin typeface="Cinzel Bold"/>
              </a:rPr>
              <a:t> de </a:t>
            </a:r>
            <a:r>
              <a:rPr lang="en-US" sz="6800" dirty="0" err="1">
                <a:solidFill>
                  <a:srgbClr val="000000"/>
                </a:solidFill>
                <a:latin typeface="Cinzel Bold"/>
              </a:rPr>
              <a:t>setembro</a:t>
            </a:r>
            <a:r>
              <a:rPr lang="en-US" sz="6800" dirty="0">
                <a:solidFill>
                  <a:srgbClr val="000000"/>
                </a:solidFill>
                <a:latin typeface="Cinzel Bold"/>
              </a:rPr>
              <a:t> de 2022 a Agosto de 2023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675" y="282528"/>
            <a:ext cx="10493127" cy="1560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4400" dirty="0">
                <a:solidFill>
                  <a:srgbClr val="1F70EB"/>
                </a:solidFill>
                <a:latin typeface="League Spartan"/>
              </a:rPr>
              <a:t>ITEM 2 DO EDITAL DE CONVOCAÇÃO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311832" y="1990483"/>
            <a:ext cx="1983545" cy="704159"/>
            <a:chOff x="0" y="46492"/>
            <a:chExt cx="2644726" cy="938878"/>
          </a:xfrm>
        </p:grpSpPr>
        <p:grpSp>
          <p:nvGrpSpPr>
            <p:cNvPr id="6" name="Group 6"/>
            <p:cNvGrpSpPr/>
            <p:nvPr/>
          </p:nvGrpSpPr>
          <p:grpSpPr>
            <a:xfrm rot="-10800000">
              <a:off x="0" y="46492"/>
              <a:ext cx="2644726" cy="938878"/>
              <a:chOff x="0" y="0"/>
              <a:chExt cx="10160000" cy="3606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01600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10160000" h="3606800">
                    <a:moveTo>
                      <a:pt x="101600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10160000" y="3606800"/>
                    </a:lnTo>
                    <a:lnTo>
                      <a:pt x="9118600" y="1803400"/>
                    </a:lnTo>
                    <a:close/>
                  </a:path>
                </a:pathLst>
              </a:custGeom>
              <a:solidFill>
                <a:srgbClr val="1F70EB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1322362" y="114300"/>
              <a:ext cx="488515" cy="837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7"/>
                </a:lnSpc>
              </a:pPr>
              <a:r>
                <a:rPr lang="en-US" sz="5101" dirty="0">
                  <a:solidFill>
                    <a:srgbClr val="FFFFFF"/>
                  </a:solidFill>
                  <a:latin typeface="Aileron Heavy Bold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11832" y="-259713"/>
            <a:ext cx="18911663" cy="2459224"/>
          </a:xfrm>
          <a:prstGeom prst="rect">
            <a:avLst/>
          </a:prstGeom>
          <a:solidFill>
            <a:srgbClr val="7FAAEB"/>
          </a:solidFill>
        </p:spPr>
      </p:sp>
      <p:sp>
        <p:nvSpPr>
          <p:cNvPr id="3" name="TextBox 3"/>
          <p:cNvSpPr txBox="1"/>
          <p:nvPr/>
        </p:nvSpPr>
        <p:spPr>
          <a:xfrm>
            <a:off x="2122233" y="135443"/>
            <a:ext cx="14043535" cy="198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0"/>
              </a:lnSpc>
            </a:pPr>
            <a:r>
              <a:rPr lang="en-US" sz="7000">
                <a:solidFill>
                  <a:srgbClr val="000000"/>
                </a:solidFill>
                <a:latin typeface="Cinzel Bold"/>
              </a:rPr>
              <a:t>(1) Despesas Administrativas e Gerais (manutenção)</a:t>
            </a: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-363026" y="289672"/>
            <a:ext cx="1983545" cy="704158"/>
            <a:chOff x="0" y="0"/>
            <a:chExt cx="10160000" cy="3606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160000" cy="3606800"/>
            </a:xfrm>
            <a:custGeom>
              <a:avLst/>
              <a:gdLst/>
              <a:ahLst/>
              <a:cxnLst/>
              <a:rect l="l" t="t" r="r" b="b"/>
              <a:pathLst>
                <a:path w="10160000" h="3606800">
                  <a:moveTo>
                    <a:pt x="101600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0160000" y="3606800"/>
                  </a:lnTo>
                  <a:lnTo>
                    <a:pt x="9118600" y="180340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68121" y="369103"/>
            <a:ext cx="991772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7"/>
              </a:lnSpc>
            </a:pPr>
            <a:r>
              <a:rPr lang="en-US" sz="5101" dirty="0">
                <a:solidFill>
                  <a:srgbClr val="1F70EB"/>
                </a:solidFill>
                <a:latin typeface="Aileron Heavy Bold"/>
              </a:rPr>
              <a:t>19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4007" y="2655946"/>
            <a:ext cx="16961432" cy="7402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1.26. AQUISIÇÃO DE GRELHAS PADRÃO NOVACAP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R$ 13.200,00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&gt; MÉDIA DE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R$ 1.100,00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marL="842010" lvl="1" indent="-421005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1.27. MATERIAIS DE MANUTENÇÃO DIVERSOS (CIMENTO, AREIA E ETC.)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R$ 39.600,00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&gt;MÉDIA DE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R$ 3.300,00 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POR MÊS.</a:t>
            </a: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11832" y="-259713"/>
            <a:ext cx="18911663" cy="2459224"/>
          </a:xfrm>
          <a:prstGeom prst="rect">
            <a:avLst/>
          </a:prstGeom>
          <a:solidFill>
            <a:srgbClr val="7FAAEB"/>
          </a:solidFill>
        </p:spPr>
      </p:sp>
      <p:sp>
        <p:nvSpPr>
          <p:cNvPr id="3" name="TextBox 3"/>
          <p:cNvSpPr txBox="1"/>
          <p:nvPr/>
        </p:nvSpPr>
        <p:spPr>
          <a:xfrm>
            <a:off x="2122233" y="105725"/>
            <a:ext cx="14043535" cy="2044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2"/>
              </a:lnSpc>
            </a:pPr>
            <a:r>
              <a:rPr lang="en-US" sz="7200">
                <a:solidFill>
                  <a:srgbClr val="000000"/>
                </a:solidFill>
                <a:latin typeface="Vidaloka"/>
              </a:rPr>
              <a:t>(1) Despesas Administrativas e Gerais (manutenção)</a:t>
            </a: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-363026" y="289672"/>
            <a:ext cx="1983545" cy="704158"/>
            <a:chOff x="0" y="0"/>
            <a:chExt cx="10160000" cy="3606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160000" cy="3606800"/>
            </a:xfrm>
            <a:custGeom>
              <a:avLst/>
              <a:gdLst/>
              <a:ahLst/>
              <a:cxnLst/>
              <a:rect l="l" t="t" r="r" b="b"/>
              <a:pathLst>
                <a:path w="10160000" h="3606800">
                  <a:moveTo>
                    <a:pt x="101600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0160000" y="3606800"/>
                  </a:lnTo>
                  <a:lnTo>
                    <a:pt x="9118600" y="180340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32789" y="369103"/>
            <a:ext cx="991772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7"/>
              </a:lnSpc>
            </a:pPr>
            <a:r>
              <a:rPr lang="en-US" sz="5101" dirty="0">
                <a:solidFill>
                  <a:srgbClr val="1F70EB"/>
                </a:solidFill>
                <a:latin typeface="Aileron Heavy Bold"/>
              </a:rPr>
              <a:t>20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167647"/>
            <a:ext cx="16230600" cy="8889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11"/>
              </a:lnSpc>
            </a:pPr>
            <a:endParaRPr dirty="0"/>
          </a:p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1.28. MÓVEIS, EQUIPAMENTOS E SERVIÇOS PARA ADMINISTRAÇÃO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–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 R$ 25.020,00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&gt;MÉDIA DE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R$ 2.085,00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1.29. BASTÃO ELETRÔNICO PARA CONTROLE DE RONDA 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–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R$ 7.920,00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&gt; MÉDIA DE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R$ 660,00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11832" y="-345438"/>
            <a:ext cx="18911663" cy="2380167"/>
          </a:xfrm>
          <a:prstGeom prst="rect">
            <a:avLst/>
          </a:prstGeom>
          <a:solidFill>
            <a:srgbClr val="7FAAEB"/>
          </a:solidFill>
        </p:spPr>
      </p:sp>
      <p:sp>
        <p:nvSpPr>
          <p:cNvPr id="3" name="TextBox 3"/>
          <p:cNvSpPr txBox="1"/>
          <p:nvPr/>
        </p:nvSpPr>
        <p:spPr>
          <a:xfrm>
            <a:off x="2122233" y="135443"/>
            <a:ext cx="14835043" cy="198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0"/>
              </a:lnSpc>
            </a:pPr>
            <a:r>
              <a:rPr lang="en-US" sz="7000">
                <a:solidFill>
                  <a:srgbClr val="000000"/>
                </a:solidFill>
                <a:latin typeface="Cinzel Bold"/>
              </a:rPr>
              <a:t>(1) Despesas Administrativas e Gerais (mensalidades)</a:t>
            </a: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-363026" y="289672"/>
            <a:ext cx="1983545" cy="704158"/>
            <a:chOff x="0" y="0"/>
            <a:chExt cx="10160000" cy="3606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160000" cy="3606800"/>
            </a:xfrm>
            <a:custGeom>
              <a:avLst/>
              <a:gdLst/>
              <a:ahLst/>
              <a:cxnLst/>
              <a:rect l="l" t="t" r="r" b="b"/>
              <a:pathLst>
                <a:path w="10160000" h="3606800">
                  <a:moveTo>
                    <a:pt x="101600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0160000" y="3606800"/>
                  </a:lnTo>
                  <a:lnTo>
                    <a:pt x="9118600" y="180340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96696" y="369103"/>
            <a:ext cx="991772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7"/>
              </a:lnSpc>
            </a:pPr>
            <a:r>
              <a:rPr lang="en-US" sz="5101" dirty="0">
                <a:solidFill>
                  <a:srgbClr val="1F70EB"/>
                </a:solidFill>
                <a:latin typeface="Aileron Heavy Bold"/>
              </a:rPr>
              <a:t>21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4544" y="1358322"/>
            <a:ext cx="15932732" cy="938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36"/>
              </a:lnSpc>
            </a:pPr>
            <a:endParaRPr dirty="0"/>
          </a:p>
          <a:p>
            <a:pPr marL="831214" lvl="1" indent="-415607" algn="just">
              <a:lnSpc>
                <a:spcPts val="5736"/>
              </a:lnSpc>
              <a:buFont typeface="Arial"/>
              <a:buChar char="•"/>
            </a:pPr>
            <a:r>
              <a:rPr lang="en-US" sz="3849" spc="531" dirty="0">
                <a:solidFill>
                  <a:srgbClr val="000000"/>
                </a:solidFill>
                <a:latin typeface="Source Serif Pro Bold"/>
              </a:rPr>
              <a:t>1.30. SERASA </a:t>
            </a:r>
          </a:p>
          <a:p>
            <a:pPr algn="just">
              <a:lnSpc>
                <a:spcPts val="5736"/>
              </a:lnSpc>
            </a:pPr>
            <a:r>
              <a:rPr lang="en-US" sz="3849" spc="531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849" spc="531" dirty="0">
                <a:solidFill>
                  <a:srgbClr val="1F70EB"/>
                </a:solidFill>
                <a:latin typeface="Source Serif Pro Bold"/>
              </a:rPr>
              <a:t>R$ 600,00</a:t>
            </a:r>
          </a:p>
          <a:p>
            <a:pPr algn="just">
              <a:lnSpc>
                <a:spcPts val="5736"/>
              </a:lnSpc>
            </a:pPr>
            <a:r>
              <a:rPr lang="en-US" sz="3849" spc="531" dirty="0">
                <a:solidFill>
                  <a:srgbClr val="000000"/>
                </a:solidFill>
                <a:latin typeface="Source Serif Pro Bold"/>
              </a:rPr>
              <a:t>    &gt;MÉDIA DE </a:t>
            </a:r>
            <a:r>
              <a:rPr lang="en-US" sz="3849" spc="531" dirty="0">
                <a:solidFill>
                  <a:srgbClr val="1F70EB"/>
                </a:solidFill>
                <a:latin typeface="Source Serif Pro Bold"/>
              </a:rPr>
              <a:t>R$ 50,00</a:t>
            </a:r>
            <a:r>
              <a:rPr lang="en-US" sz="3849" spc="531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algn="just">
              <a:lnSpc>
                <a:spcPts val="5736"/>
              </a:lnSpc>
            </a:pPr>
            <a:endParaRPr lang="en-US" sz="3849" spc="531" dirty="0">
              <a:solidFill>
                <a:srgbClr val="000000"/>
              </a:solidFill>
              <a:latin typeface="Source Serif Pro Bold"/>
            </a:endParaRPr>
          </a:p>
          <a:p>
            <a:pPr marL="831214" lvl="1" indent="-415607" algn="just">
              <a:lnSpc>
                <a:spcPts val="5736"/>
              </a:lnSpc>
              <a:buFont typeface="Arial"/>
              <a:buChar char="•"/>
            </a:pPr>
            <a:r>
              <a:rPr lang="en-US" sz="3849" spc="531" dirty="0">
                <a:solidFill>
                  <a:srgbClr val="000000"/>
                </a:solidFill>
                <a:latin typeface="Source Serif Pro Bold"/>
              </a:rPr>
              <a:t> 1.31. MCJB (MOVIMENTO JARDIM BOTÂNICO) </a:t>
            </a:r>
          </a:p>
          <a:p>
            <a:pPr algn="just">
              <a:lnSpc>
                <a:spcPts val="5736"/>
              </a:lnSpc>
            </a:pPr>
            <a:r>
              <a:rPr lang="en-US" sz="3849" spc="531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849" spc="531" dirty="0">
                <a:solidFill>
                  <a:srgbClr val="1F70EB"/>
                </a:solidFill>
                <a:latin typeface="Source Serif Pro Bold"/>
              </a:rPr>
              <a:t>R$ 9.120,00</a:t>
            </a:r>
          </a:p>
          <a:p>
            <a:pPr algn="just">
              <a:lnSpc>
                <a:spcPts val="5736"/>
              </a:lnSpc>
            </a:pPr>
            <a:r>
              <a:rPr lang="en-US" sz="3849" spc="531" dirty="0">
                <a:solidFill>
                  <a:srgbClr val="000000"/>
                </a:solidFill>
                <a:latin typeface="Source Serif Pro Bold"/>
              </a:rPr>
              <a:t>    &gt;MÉDIA DE </a:t>
            </a:r>
            <a:r>
              <a:rPr lang="en-US" sz="3849" spc="531" dirty="0">
                <a:solidFill>
                  <a:srgbClr val="1F70EB"/>
                </a:solidFill>
                <a:latin typeface="Source Serif Pro Bold"/>
              </a:rPr>
              <a:t>R$ 760,00</a:t>
            </a:r>
            <a:r>
              <a:rPr lang="en-US" sz="3849" spc="531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algn="just">
              <a:lnSpc>
                <a:spcPts val="5736"/>
              </a:lnSpc>
            </a:pPr>
            <a:endParaRPr lang="en-US" sz="3849" spc="531" dirty="0">
              <a:solidFill>
                <a:srgbClr val="000000"/>
              </a:solidFill>
              <a:latin typeface="Source Serif Pro Bold"/>
            </a:endParaRPr>
          </a:p>
          <a:p>
            <a:pPr marL="831214" lvl="1" indent="-415607" algn="just">
              <a:lnSpc>
                <a:spcPts val="5736"/>
              </a:lnSpc>
              <a:buFont typeface="Arial"/>
              <a:buChar char="•"/>
            </a:pPr>
            <a:r>
              <a:rPr lang="en-US" sz="3849" spc="531" dirty="0">
                <a:solidFill>
                  <a:srgbClr val="000000"/>
                </a:solidFill>
                <a:latin typeface="Source Serif Pro Bold"/>
              </a:rPr>
              <a:t>1.32. CIEE (APRENDIZES - DESPESA COM PESSOAL)</a:t>
            </a:r>
          </a:p>
          <a:p>
            <a:pPr algn="just">
              <a:lnSpc>
                <a:spcPts val="5736"/>
              </a:lnSpc>
            </a:pPr>
            <a:r>
              <a:rPr lang="en-US" sz="3849" spc="531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849" spc="531" dirty="0">
                <a:solidFill>
                  <a:srgbClr val="1F70EB"/>
                </a:solidFill>
                <a:latin typeface="Source Serif Pro Bold"/>
              </a:rPr>
              <a:t>R$ 18.000,00</a:t>
            </a:r>
          </a:p>
          <a:p>
            <a:pPr algn="just">
              <a:lnSpc>
                <a:spcPts val="5736"/>
              </a:lnSpc>
            </a:pPr>
            <a:r>
              <a:rPr lang="en-US" sz="3849" spc="531" dirty="0">
                <a:solidFill>
                  <a:srgbClr val="000000"/>
                </a:solidFill>
                <a:latin typeface="Source Serif Pro Bold"/>
              </a:rPr>
              <a:t>    &gt; MÉDIA DE </a:t>
            </a:r>
            <a:r>
              <a:rPr lang="en-US" sz="3849" spc="531" dirty="0">
                <a:solidFill>
                  <a:srgbClr val="1F70EB"/>
                </a:solidFill>
                <a:latin typeface="Source Serif Pro Bold"/>
              </a:rPr>
              <a:t>R$ 1.500,00</a:t>
            </a:r>
            <a:r>
              <a:rPr lang="en-US" sz="3849" spc="531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algn="just">
              <a:lnSpc>
                <a:spcPts val="5736"/>
              </a:lnSpc>
            </a:pPr>
            <a:endParaRPr lang="en-US" sz="3849" spc="531" dirty="0">
              <a:solidFill>
                <a:srgbClr val="000000"/>
              </a:solidFill>
              <a:latin typeface="Source Serif Pro Bo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11832" y="-259713"/>
            <a:ext cx="18911663" cy="2459224"/>
          </a:xfrm>
          <a:prstGeom prst="rect">
            <a:avLst/>
          </a:prstGeom>
          <a:solidFill>
            <a:srgbClr val="7FAAEB"/>
          </a:solidFill>
        </p:spPr>
      </p:sp>
      <p:sp>
        <p:nvSpPr>
          <p:cNvPr id="3" name="TextBox 3"/>
          <p:cNvSpPr txBox="1"/>
          <p:nvPr/>
        </p:nvSpPr>
        <p:spPr>
          <a:xfrm>
            <a:off x="2122233" y="135443"/>
            <a:ext cx="14835043" cy="198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0"/>
              </a:lnSpc>
            </a:pPr>
            <a:r>
              <a:rPr lang="en-US" sz="7000">
                <a:solidFill>
                  <a:srgbClr val="000000"/>
                </a:solidFill>
                <a:latin typeface="Cinzel Bold"/>
              </a:rPr>
              <a:t>(1) Despesas Administrativas e Gerais (expediente e outras)</a:t>
            </a: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-363026" y="289672"/>
            <a:ext cx="1983545" cy="704158"/>
            <a:chOff x="0" y="0"/>
            <a:chExt cx="10160000" cy="3606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160000" cy="3606800"/>
            </a:xfrm>
            <a:custGeom>
              <a:avLst/>
              <a:gdLst/>
              <a:ahLst/>
              <a:cxnLst/>
              <a:rect l="l" t="t" r="r" b="b"/>
              <a:pathLst>
                <a:path w="10160000" h="3606800">
                  <a:moveTo>
                    <a:pt x="101600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0160000" y="3606800"/>
                  </a:lnTo>
                  <a:lnTo>
                    <a:pt x="9118600" y="180340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34796" y="403972"/>
            <a:ext cx="991772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7"/>
              </a:lnSpc>
            </a:pPr>
            <a:r>
              <a:rPr lang="en-US" sz="5101" dirty="0">
                <a:solidFill>
                  <a:srgbClr val="1F70EB"/>
                </a:solidFill>
                <a:latin typeface="Aileron Heavy Bold"/>
              </a:rPr>
              <a:t>22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77634" y="1433893"/>
            <a:ext cx="15932732" cy="7402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11"/>
              </a:lnSpc>
            </a:pPr>
            <a:endParaRPr dirty="0"/>
          </a:p>
          <a:p>
            <a:pPr algn="just">
              <a:lnSpc>
                <a:spcPts val="5811"/>
              </a:lnSpc>
            </a:pPr>
            <a:endParaRPr dirty="0"/>
          </a:p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1.33. CORREIOS E TELÉGRAFOS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R$ 3.600,00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&gt;MÉDIA DE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R$ 300,00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1.34. CUSTAS PROCESSUAIS E CARTÓRIO 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R$ 16.200,00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&gt;MÉDIA DE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R$ 1.350,00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11832" y="-259713"/>
            <a:ext cx="18911663" cy="2459224"/>
          </a:xfrm>
          <a:prstGeom prst="rect">
            <a:avLst/>
          </a:prstGeom>
          <a:solidFill>
            <a:srgbClr val="7FAAEB"/>
          </a:solidFill>
        </p:spPr>
      </p:sp>
      <p:sp>
        <p:nvSpPr>
          <p:cNvPr id="3" name="TextBox 3"/>
          <p:cNvSpPr txBox="1"/>
          <p:nvPr/>
        </p:nvSpPr>
        <p:spPr>
          <a:xfrm>
            <a:off x="2122233" y="135443"/>
            <a:ext cx="14835043" cy="198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0"/>
              </a:lnSpc>
            </a:pPr>
            <a:r>
              <a:rPr lang="en-US" sz="7000">
                <a:solidFill>
                  <a:srgbClr val="000000"/>
                </a:solidFill>
                <a:latin typeface="Cinzel Bold"/>
              </a:rPr>
              <a:t>(1) Despesas Administrativas e Gerais (expediente e outras)</a:t>
            </a: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-363026" y="289672"/>
            <a:ext cx="1983545" cy="704158"/>
            <a:chOff x="0" y="0"/>
            <a:chExt cx="10160000" cy="3606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160000" cy="3606800"/>
            </a:xfrm>
            <a:custGeom>
              <a:avLst/>
              <a:gdLst/>
              <a:ahLst/>
              <a:cxnLst/>
              <a:rect l="l" t="t" r="r" b="b"/>
              <a:pathLst>
                <a:path w="10160000" h="3606800">
                  <a:moveTo>
                    <a:pt x="101600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0160000" y="3606800"/>
                  </a:lnTo>
                  <a:lnTo>
                    <a:pt x="9118600" y="180340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68121" y="369103"/>
            <a:ext cx="991772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7"/>
              </a:lnSpc>
            </a:pPr>
            <a:r>
              <a:rPr lang="en-US" sz="5101" dirty="0">
                <a:solidFill>
                  <a:srgbClr val="1F70EB"/>
                </a:solidFill>
                <a:latin typeface="Aileron Heavy Bold"/>
              </a:rPr>
              <a:t>23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228086"/>
            <a:ext cx="16230600" cy="8889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1.35. MATERIAL DE ESCRITÓRIO E SUPRIMENTOS DE INFORMÁTICA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R$ 32.400,00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&gt; MÉDIA DE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R$ 2.700,00 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POR MÊS.</a:t>
            </a: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1.36. ASSEMBLEIA (AUDIO E GRAVAÇÃO) 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–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 R$ 7.200,00</a:t>
            </a:r>
          </a:p>
          <a:p>
            <a:pPr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&gt; MÉDIA DE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R$ 600,00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POR ASSEMBLEIA (8 ASSEMBLEIAS).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</a:t>
            </a: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11832" y="-259713"/>
            <a:ext cx="18911663" cy="2459224"/>
          </a:xfrm>
          <a:prstGeom prst="rect">
            <a:avLst/>
          </a:prstGeom>
          <a:solidFill>
            <a:srgbClr val="7FAAEB"/>
          </a:solidFill>
        </p:spPr>
      </p:sp>
      <p:sp>
        <p:nvSpPr>
          <p:cNvPr id="3" name="TextBox 3"/>
          <p:cNvSpPr txBox="1"/>
          <p:nvPr/>
        </p:nvSpPr>
        <p:spPr>
          <a:xfrm>
            <a:off x="2122233" y="135443"/>
            <a:ext cx="14835043" cy="198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0"/>
              </a:lnSpc>
            </a:pPr>
            <a:r>
              <a:rPr lang="en-US" sz="7000">
                <a:solidFill>
                  <a:srgbClr val="000000"/>
                </a:solidFill>
                <a:latin typeface="Cinzel Bold"/>
              </a:rPr>
              <a:t>(1) Despesas Administrativas e Gerais (expediente e outras)</a:t>
            </a: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-363026" y="289672"/>
            <a:ext cx="1983545" cy="704158"/>
            <a:chOff x="0" y="0"/>
            <a:chExt cx="10160000" cy="3606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160000" cy="3606800"/>
            </a:xfrm>
            <a:custGeom>
              <a:avLst/>
              <a:gdLst/>
              <a:ahLst/>
              <a:cxnLst/>
              <a:rect l="l" t="t" r="r" b="b"/>
              <a:pathLst>
                <a:path w="10160000" h="3606800">
                  <a:moveTo>
                    <a:pt x="101600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0160000" y="3606800"/>
                  </a:lnTo>
                  <a:lnTo>
                    <a:pt x="9118600" y="180340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80414" y="369103"/>
            <a:ext cx="991772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7"/>
              </a:lnSpc>
            </a:pPr>
            <a:r>
              <a:rPr lang="en-US" sz="5101" dirty="0">
                <a:solidFill>
                  <a:srgbClr val="1F70EB"/>
                </a:solidFill>
                <a:latin typeface="Aileron Heavy Bold"/>
              </a:rPr>
              <a:t>24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76300" y="2569868"/>
            <a:ext cx="16230600" cy="9633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1.37. PUBLICAÇÕES e </a:t>
            </a:r>
            <a:r>
              <a:rPr lang="en-US" sz="3900" spc="538" dirty="0" err="1">
                <a:solidFill>
                  <a:srgbClr val="000000"/>
                </a:solidFill>
                <a:latin typeface="Source Serif Pro Bold"/>
              </a:rPr>
              <a:t>ANúNCIOS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	– </a:t>
            </a:r>
            <a:r>
              <a:rPr lang="en-US" sz="3900" spc="538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erif Pro Bold"/>
              </a:rPr>
              <a:t>R$ 12.000,00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&gt;   MÉDIA DE </a:t>
            </a:r>
            <a:r>
              <a:rPr lang="en-US" sz="3900" spc="538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erif Pro Bold"/>
              </a:rPr>
              <a:t>R$ 1.000,00 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POR MÊS.</a:t>
            </a: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1.38. COFFEE BREAK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	–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R$ 4.884,00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&gt; MÉDIA DE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R$ 407,00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POR MÊS PARA OITO ASSEMBLEIAS.</a:t>
            </a: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</a:t>
            </a: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11832" y="-259713"/>
            <a:ext cx="18911663" cy="2459224"/>
          </a:xfrm>
          <a:prstGeom prst="rect">
            <a:avLst/>
          </a:prstGeom>
          <a:solidFill>
            <a:srgbClr val="7FAAEB"/>
          </a:solidFill>
        </p:spPr>
      </p:sp>
      <p:sp>
        <p:nvSpPr>
          <p:cNvPr id="3" name="TextBox 3"/>
          <p:cNvSpPr txBox="1"/>
          <p:nvPr/>
        </p:nvSpPr>
        <p:spPr>
          <a:xfrm>
            <a:off x="2122233" y="135443"/>
            <a:ext cx="14835043" cy="198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0"/>
              </a:lnSpc>
            </a:pPr>
            <a:r>
              <a:rPr lang="en-US" sz="7000">
                <a:solidFill>
                  <a:srgbClr val="000000"/>
                </a:solidFill>
                <a:latin typeface="Cinzel Bold"/>
              </a:rPr>
              <a:t>(1) Despesas Administrativas e Gerais (seguros)</a:t>
            </a: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-363026" y="289672"/>
            <a:ext cx="1983545" cy="704158"/>
            <a:chOff x="0" y="0"/>
            <a:chExt cx="10160000" cy="3606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160000" cy="3606800"/>
            </a:xfrm>
            <a:custGeom>
              <a:avLst/>
              <a:gdLst/>
              <a:ahLst/>
              <a:cxnLst/>
              <a:rect l="l" t="t" r="r" b="b"/>
              <a:pathLst>
                <a:path w="10160000" h="3606800">
                  <a:moveTo>
                    <a:pt x="101600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0160000" y="3606800"/>
                  </a:lnTo>
                  <a:lnTo>
                    <a:pt x="9118600" y="180340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51839" y="369103"/>
            <a:ext cx="991772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7"/>
              </a:lnSpc>
            </a:pPr>
            <a:r>
              <a:rPr lang="en-US" sz="5101" dirty="0">
                <a:solidFill>
                  <a:srgbClr val="1F70EB"/>
                </a:solidFill>
                <a:latin typeface="Aileron Heavy Bold"/>
              </a:rPr>
              <a:t>25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957372"/>
            <a:ext cx="16230600" cy="5170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1.39. SEGUROS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R$ 12.000,00.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   - 3 bens </a:t>
            </a:r>
            <a:r>
              <a:rPr lang="en-US" sz="3900" spc="538" dirty="0" err="1">
                <a:solidFill>
                  <a:srgbClr val="000000"/>
                </a:solidFill>
                <a:latin typeface="Source Serif Pro Bold"/>
              </a:rPr>
              <a:t>segurados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: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  &gt; Fiorino: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r$ 2.800,00.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  &gt; </a:t>
            </a:r>
            <a:r>
              <a:rPr lang="en-US" sz="3900" spc="538" dirty="0" err="1">
                <a:solidFill>
                  <a:srgbClr val="000000"/>
                </a:solidFill>
                <a:latin typeface="Source Serif Pro Bold"/>
              </a:rPr>
              <a:t>Caminhão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: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 r$ 7.600,00.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  &gt; </a:t>
            </a:r>
            <a:r>
              <a:rPr lang="en-US" sz="3900" spc="538" dirty="0" err="1">
                <a:solidFill>
                  <a:srgbClr val="000000"/>
                </a:solidFill>
                <a:latin typeface="Source Serif Pro Bold"/>
              </a:rPr>
              <a:t>Prédio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da </a:t>
            </a:r>
            <a:r>
              <a:rPr lang="en-US" sz="3900" spc="538" dirty="0" err="1">
                <a:solidFill>
                  <a:srgbClr val="000000"/>
                </a:solidFill>
                <a:latin typeface="Source Serif Pro Bold"/>
              </a:rPr>
              <a:t>Administração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: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r$ 1.600,00.</a:t>
            </a: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1F70EB"/>
              </a:solidFill>
              <a:latin typeface="Source Serif Pro Bol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11832" y="-259713"/>
            <a:ext cx="18911663" cy="2459224"/>
          </a:xfrm>
          <a:prstGeom prst="rect">
            <a:avLst/>
          </a:prstGeom>
          <a:solidFill>
            <a:srgbClr val="7FAAEB"/>
          </a:solidFill>
        </p:spPr>
      </p:sp>
      <p:sp>
        <p:nvSpPr>
          <p:cNvPr id="3" name="TextBox 3"/>
          <p:cNvSpPr txBox="1"/>
          <p:nvPr/>
        </p:nvSpPr>
        <p:spPr>
          <a:xfrm>
            <a:off x="2122233" y="135443"/>
            <a:ext cx="14835043" cy="198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0"/>
              </a:lnSpc>
            </a:pPr>
            <a:r>
              <a:rPr lang="en-US" sz="7000">
                <a:solidFill>
                  <a:srgbClr val="000000"/>
                </a:solidFill>
                <a:latin typeface="Cinzel Bold"/>
              </a:rPr>
              <a:t>(1) Despesas Administrativas e Gerais (taxas/tributos)</a:t>
            </a: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-363026" y="289672"/>
            <a:ext cx="1983545" cy="704158"/>
            <a:chOff x="0" y="0"/>
            <a:chExt cx="10160000" cy="3606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160000" cy="3606800"/>
            </a:xfrm>
            <a:custGeom>
              <a:avLst/>
              <a:gdLst/>
              <a:ahLst/>
              <a:cxnLst/>
              <a:rect l="l" t="t" r="r" b="b"/>
              <a:pathLst>
                <a:path w="10160000" h="3606800">
                  <a:moveTo>
                    <a:pt x="101600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0160000" y="3606800"/>
                  </a:lnTo>
                  <a:lnTo>
                    <a:pt x="9118600" y="180340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81568" y="369103"/>
            <a:ext cx="970415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7"/>
              </a:lnSpc>
            </a:pPr>
            <a:r>
              <a:rPr lang="en-US" sz="5101" dirty="0">
                <a:solidFill>
                  <a:srgbClr val="1F70EB"/>
                </a:solidFill>
                <a:latin typeface="Aileron Heavy Bold"/>
              </a:rPr>
              <a:t>26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066161"/>
            <a:ext cx="16230600" cy="1037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11"/>
              </a:lnSpc>
            </a:pPr>
            <a:endParaRPr dirty="0"/>
          </a:p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1.40. TAXA SOLAR DE BRASÍLIA (TAXA CONDOMINIAL)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R$ 8.160,00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&gt; MÉDIA DE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R$ 680,00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1.41. SLU - SERVIÇO DE LIMPEZA (DESCARTE DE PODA)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R$ 9.600,00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&gt; MÉDIA DE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R$ 800,00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11832" y="-259713"/>
            <a:ext cx="18911663" cy="2459224"/>
          </a:xfrm>
          <a:prstGeom prst="rect">
            <a:avLst/>
          </a:prstGeom>
          <a:solidFill>
            <a:srgbClr val="7FAAEB"/>
          </a:solidFill>
        </p:spPr>
      </p:sp>
      <p:sp>
        <p:nvSpPr>
          <p:cNvPr id="3" name="TextBox 3"/>
          <p:cNvSpPr txBox="1"/>
          <p:nvPr/>
        </p:nvSpPr>
        <p:spPr>
          <a:xfrm>
            <a:off x="2122233" y="135443"/>
            <a:ext cx="14835043" cy="198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0"/>
              </a:lnSpc>
            </a:pPr>
            <a:r>
              <a:rPr lang="en-US" sz="7000">
                <a:solidFill>
                  <a:srgbClr val="000000"/>
                </a:solidFill>
                <a:latin typeface="Cinzel Bold"/>
              </a:rPr>
              <a:t>(1) Despesas Administrativas e Gerais (taxas/tributos)</a:t>
            </a: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-363026" y="289672"/>
            <a:ext cx="1983545" cy="704158"/>
            <a:chOff x="0" y="0"/>
            <a:chExt cx="10160000" cy="3606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160000" cy="3606800"/>
            </a:xfrm>
            <a:custGeom>
              <a:avLst/>
              <a:gdLst/>
              <a:ahLst/>
              <a:cxnLst/>
              <a:rect l="l" t="t" r="r" b="b"/>
              <a:pathLst>
                <a:path w="10160000" h="3606800">
                  <a:moveTo>
                    <a:pt x="101600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0160000" y="3606800"/>
                  </a:lnTo>
                  <a:lnTo>
                    <a:pt x="9118600" y="180340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80414" y="369103"/>
            <a:ext cx="85769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7"/>
              </a:lnSpc>
            </a:pPr>
            <a:r>
              <a:rPr lang="en-US" sz="5101" dirty="0">
                <a:solidFill>
                  <a:srgbClr val="1F70EB"/>
                </a:solidFill>
                <a:latin typeface="Aileron Heavy Bold"/>
              </a:rPr>
              <a:t>27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404959"/>
            <a:ext cx="16230600" cy="9633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11"/>
              </a:lnSpc>
            </a:pPr>
            <a:endParaRPr dirty="0"/>
          </a:p>
          <a:p>
            <a:pPr algn="just">
              <a:lnSpc>
                <a:spcPts val="5811"/>
              </a:lnSpc>
            </a:pPr>
            <a:endParaRPr dirty="0"/>
          </a:p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1.42. IPTU/TLP (UNIDADE 16 A – AMORVILLE E UNIDADE SOLAR DE BRASÍLIA) 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 –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R$ 12.000,00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 &gt; PAGAMENTO ÚNICO.</a:t>
            </a: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1.43. IPVA/LICENCIAMENTO/SEGURO OBRIGATÓRIO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(9 VEÍCULOS)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R$ 6.000,00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&gt; PAGAMENTO ÚNICO.</a:t>
            </a: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11832" y="-259713"/>
            <a:ext cx="18911663" cy="2459224"/>
          </a:xfrm>
          <a:prstGeom prst="rect">
            <a:avLst/>
          </a:prstGeom>
          <a:solidFill>
            <a:srgbClr val="7FAAEB"/>
          </a:solidFill>
        </p:spPr>
      </p:sp>
      <p:sp>
        <p:nvSpPr>
          <p:cNvPr id="3" name="TextBox 3"/>
          <p:cNvSpPr txBox="1"/>
          <p:nvPr/>
        </p:nvSpPr>
        <p:spPr>
          <a:xfrm>
            <a:off x="2122233" y="105725"/>
            <a:ext cx="14835043" cy="2044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2"/>
              </a:lnSpc>
            </a:pPr>
            <a:r>
              <a:rPr lang="en-US" sz="7200">
                <a:solidFill>
                  <a:srgbClr val="000000"/>
                </a:solidFill>
                <a:latin typeface="Vidaloka"/>
              </a:rPr>
              <a:t>(1) Despesas Administrativas e Gerais (social)</a:t>
            </a: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-363026" y="289672"/>
            <a:ext cx="1983545" cy="704158"/>
            <a:chOff x="0" y="0"/>
            <a:chExt cx="10160000" cy="3606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160000" cy="3606800"/>
            </a:xfrm>
            <a:custGeom>
              <a:avLst/>
              <a:gdLst/>
              <a:ahLst/>
              <a:cxnLst/>
              <a:rect l="l" t="t" r="r" b="b"/>
              <a:pathLst>
                <a:path w="10160000" h="3606800">
                  <a:moveTo>
                    <a:pt x="101600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0160000" y="3606800"/>
                  </a:lnTo>
                  <a:lnTo>
                    <a:pt x="9118600" y="180340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85862" y="369103"/>
            <a:ext cx="991772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7"/>
              </a:lnSpc>
            </a:pPr>
            <a:r>
              <a:rPr lang="en-US" sz="5101" dirty="0">
                <a:solidFill>
                  <a:srgbClr val="1F70EB"/>
                </a:solidFill>
                <a:latin typeface="Aileron Heavy Bold"/>
              </a:rPr>
              <a:t>28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77634" y="2478036"/>
            <a:ext cx="15932732" cy="8145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850" lvl="1" indent="-421425" algn="just">
              <a:lnSpc>
                <a:spcPts val="5816"/>
              </a:lnSpc>
              <a:buFont typeface="Arial"/>
              <a:buChar char="•"/>
            </a:pPr>
            <a:r>
              <a:rPr lang="en-US" sz="3903" spc="538" dirty="0">
                <a:solidFill>
                  <a:srgbClr val="000000"/>
                </a:solidFill>
                <a:latin typeface="Source Serif Pro Bold"/>
              </a:rPr>
              <a:t> </a:t>
            </a:r>
            <a:r>
              <a:rPr lang="en-US" sz="3900" spc="248" dirty="0">
                <a:solidFill>
                  <a:srgbClr val="000000"/>
                </a:solidFill>
                <a:latin typeface="Source Serif Pro Bold"/>
              </a:rPr>
              <a:t>1.44. EVENTOS </a:t>
            </a:r>
          </a:p>
          <a:p>
            <a:pPr algn="just">
              <a:lnSpc>
                <a:spcPts val="5816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</a:t>
            </a:r>
            <a:r>
              <a:rPr lang="en-US" sz="3900" spc="248" dirty="0">
                <a:solidFill>
                  <a:srgbClr val="000000"/>
                </a:solidFill>
                <a:latin typeface="Source Serif Pro Bold"/>
              </a:rPr>
              <a:t> – </a:t>
            </a:r>
            <a:r>
              <a:rPr lang="en-US" sz="3900" spc="248" dirty="0">
                <a:solidFill>
                  <a:srgbClr val="1F70EB"/>
                </a:solidFill>
                <a:latin typeface="Source Serif Pro Bold"/>
              </a:rPr>
              <a:t>R$ 60.000,00 </a:t>
            </a:r>
            <a:r>
              <a:rPr lang="en-US" sz="3900" spc="248" dirty="0">
                <a:latin typeface="Source Serif Pro Bold"/>
              </a:rPr>
              <a:t>ANUAL</a:t>
            </a:r>
          </a:p>
          <a:p>
            <a:pPr algn="just">
              <a:lnSpc>
                <a:spcPts val="5816"/>
              </a:lnSpc>
            </a:pPr>
            <a:endParaRPr lang="en-US" sz="3900" spc="248" dirty="0">
              <a:solidFill>
                <a:srgbClr val="1F70EB"/>
              </a:solidFill>
              <a:latin typeface="Source Serif Pro Bold"/>
            </a:endParaRPr>
          </a:p>
          <a:p>
            <a:pPr algn="just">
              <a:lnSpc>
                <a:spcPts val="5816"/>
              </a:lnSpc>
            </a:pPr>
            <a:r>
              <a:rPr lang="en-US" sz="3900" spc="248" dirty="0">
                <a:solidFill>
                  <a:srgbClr val="000000"/>
                </a:solidFill>
                <a:latin typeface="Source Serif Pro Bold"/>
              </a:rPr>
              <a:t>&gt;DIA DAS CRIANÇAS;</a:t>
            </a:r>
            <a:endParaRPr lang="en-US" sz="1801" spc="248" dirty="0">
              <a:solidFill>
                <a:srgbClr val="1F70EB"/>
              </a:solidFill>
              <a:latin typeface="Source Serif Pro Bold"/>
            </a:endParaRPr>
          </a:p>
          <a:p>
            <a:pPr algn="just">
              <a:lnSpc>
                <a:spcPts val="5816"/>
              </a:lnSpc>
            </a:pPr>
            <a:r>
              <a:rPr lang="en-US" sz="3903" spc="538" dirty="0">
                <a:solidFill>
                  <a:srgbClr val="000000"/>
                </a:solidFill>
                <a:latin typeface="Source Serif Pro Bold"/>
              </a:rPr>
              <a:t>&gt;DECORAÇÃO NATALINA E CONFRATERNIZAÇÃO DOS  FUNCIONÁRIOS;</a:t>
            </a:r>
            <a:endParaRPr lang="en-US" sz="3903" spc="538" dirty="0">
              <a:solidFill>
                <a:srgbClr val="1F70EB"/>
              </a:solidFill>
              <a:latin typeface="Source Serif Pro Bold"/>
            </a:endParaRPr>
          </a:p>
          <a:p>
            <a:pPr algn="just">
              <a:lnSpc>
                <a:spcPts val="5816"/>
              </a:lnSpc>
            </a:pPr>
            <a:r>
              <a:rPr lang="en-US" sz="3903" spc="538" dirty="0">
                <a:solidFill>
                  <a:srgbClr val="000000"/>
                </a:solidFill>
                <a:latin typeface="Source Serif Pro Bold"/>
              </a:rPr>
              <a:t>&gt;FESTA JUNINA;</a:t>
            </a:r>
          </a:p>
          <a:p>
            <a:pPr algn="just">
              <a:lnSpc>
                <a:spcPts val="5816"/>
              </a:lnSpc>
            </a:pPr>
            <a:r>
              <a:rPr lang="en-US" sz="3903" spc="538" dirty="0">
                <a:solidFill>
                  <a:srgbClr val="000000"/>
                </a:solidFill>
                <a:latin typeface="Source Serif Pro Bold"/>
              </a:rPr>
              <a:t>&gt;OUTROS EVENTOS;</a:t>
            </a:r>
            <a:endParaRPr lang="en-US" sz="3903" spc="538" dirty="0">
              <a:solidFill>
                <a:srgbClr val="1F70EB"/>
              </a:solidFill>
              <a:latin typeface="Source Serif Pro Bold"/>
            </a:endParaRPr>
          </a:p>
          <a:p>
            <a:pPr algn="just">
              <a:lnSpc>
                <a:spcPts val="5816"/>
              </a:lnSpc>
            </a:pPr>
            <a:endParaRPr lang="en-US" sz="3903" spc="538" dirty="0">
              <a:solidFill>
                <a:srgbClr val="1F70EB"/>
              </a:solidFill>
              <a:latin typeface="Source Serif Pro Bold"/>
            </a:endParaRPr>
          </a:p>
          <a:p>
            <a:pPr algn="just">
              <a:lnSpc>
                <a:spcPts val="5816"/>
              </a:lnSpc>
            </a:pPr>
            <a:endParaRPr lang="en-US" sz="3903" spc="538" dirty="0">
              <a:solidFill>
                <a:srgbClr val="1F70EB"/>
              </a:solidFill>
              <a:latin typeface="Source Serif Pro Bold"/>
            </a:endParaRPr>
          </a:p>
          <a:p>
            <a:pPr algn="just">
              <a:lnSpc>
                <a:spcPts val="5816"/>
              </a:lnSpc>
            </a:pPr>
            <a:endParaRPr lang="en-US" sz="3903" spc="538" dirty="0">
              <a:solidFill>
                <a:srgbClr val="1F70EB"/>
              </a:solidFill>
              <a:latin typeface="Source Serif Pro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3026" y="254803"/>
            <a:ext cx="1983545" cy="773897"/>
            <a:chOff x="0" y="0"/>
            <a:chExt cx="2644726" cy="1031862"/>
          </a:xfrm>
        </p:grpSpPr>
        <p:grpSp>
          <p:nvGrpSpPr>
            <p:cNvPr id="3" name="Group 3"/>
            <p:cNvGrpSpPr/>
            <p:nvPr/>
          </p:nvGrpSpPr>
          <p:grpSpPr>
            <a:xfrm rot="-10800000">
              <a:off x="0" y="46492"/>
              <a:ext cx="2644726" cy="938878"/>
              <a:chOff x="0" y="0"/>
              <a:chExt cx="10160000" cy="3606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01600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10160000" h="3606800">
                    <a:moveTo>
                      <a:pt x="101600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10160000" y="3606800"/>
                    </a:lnTo>
                    <a:lnTo>
                      <a:pt x="9118600" y="1803400"/>
                    </a:lnTo>
                    <a:close/>
                  </a:path>
                </a:pathLst>
              </a:custGeom>
              <a:solidFill>
                <a:srgbClr val="1F70EB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1322363" y="114300"/>
              <a:ext cx="488515" cy="917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7"/>
                </a:lnSpc>
              </a:pPr>
              <a:r>
                <a:rPr lang="en-US" sz="5101" dirty="0">
                  <a:solidFill>
                    <a:srgbClr val="FFFFFF"/>
                  </a:solidFill>
                  <a:latin typeface="Aileron Heavy Bold"/>
                </a:rPr>
                <a:t>2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528030" y="5491387"/>
            <a:ext cx="280227" cy="46510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283626" y="505594"/>
            <a:ext cx="11720749" cy="2604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82"/>
              </a:lnSpc>
            </a:pPr>
            <a:r>
              <a:rPr lang="en-US" sz="6200">
                <a:solidFill>
                  <a:srgbClr val="000000"/>
                </a:solidFill>
                <a:latin typeface="Cinzel Bold"/>
              </a:rPr>
              <a:t>Diretrizes Adotadas na Confecção do Orçamento (Despesas)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667894"/>
            <a:ext cx="17259300" cy="4426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11"/>
              </a:lnSpc>
              <a:spcBef>
                <a:spcPct val="0"/>
              </a:spcBef>
            </a:pPr>
            <a:endParaRPr dirty="0"/>
          </a:p>
          <a:p>
            <a:pPr marL="842010" lvl="1" indent="-421005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CONTRATOS – REAJUSTES:</a:t>
            </a:r>
          </a:p>
          <a:p>
            <a:pPr>
              <a:lnSpc>
                <a:spcPts val="5811"/>
              </a:lnSpc>
            </a:pP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      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INPC: 8,82%</a:t>
            </a:r>
          </a:p>
          <a:p>
            <a:pPr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  IPCA: 8,72%</a:t>
            </a:r>
          </a:p>
          <a:p>
            <a:pPr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  SALÁRIO MÍNIMO (ESTIMADO PARA 2023): 11%</a:t>
            </a:r>
          </a:p>
          <a:p>
            <a:pPr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  OSCILAÇÃO DE MERCADO.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528030" y="6089843"/>
            <a:ext cx="280227" cy="4651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80405" y="6730604"/>
            <a:ext cx="280227" cy="4651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80405" y="7357636"/>
            <a:ext cx="280227" cy="4651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528030" y="5513023"/>
            <a:ext cx="280227" cy="46510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7366" y="4513844"/>
            <a:ext cx="7378702" cy="3485019"/>
            <a:chOff x="0" y="66675"/>
            <a:chExt cx="9838269" cy="4646692"/>
          </a:xfrm>
        </p:grpSpPr>
        <p:sp>
          <p:nvSpPr>
            <p:cNvPr id="3" name="TextBox 3"/>
            <p:cNvSpPr txBox="1"/>
            <p:nvPr/>
          </p:nvSpPr>
          <p:spPr>
            <a:xfrm>
              <a:off x="2" y="66675"/>
              <a:ext cx="9838266" cy="2867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25"/>
                </a:lnSpc>
              </a:pPr>
              <a:r>
                <a:rPr lang="en-US" sz="7500">
                  <a:solidFill>
                    <a:srgbClr val="1F70EB"/>
                  </a:solidFill>
                  <a:latin typeface="Source Serif Pro Bold"/>
                </a:rPr>
                <a:t>Total Previsto Período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259720"/>
              <a:ext cx="9838269" cy="1453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55"/>
                </a:lnSpc>
              </a:pPr>
              <a:r>
                <a:rPr lang="en-US" sz="6144" spc="847" dirty="0">
                  <a:solidFill>
                    <a:srgbClr val="1F70EB"/>
                  </a:solidFill>
                  <a:latin typeface="Source Sans Pro Bold"/>
                </a:rPr>
                <a:t>R$ 2.142.622,44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041932" y="4518516"/>
            <a:ext cx="7378702" cy="3506242"/>
            <a:chOff x="0" y="66675"/>
            <a:chExt cx="9838269" cy="4674989"/>
          </a:xfrm>
        </p:grpSpPr>
        <p:sp>
          <p:nvSpPr>
            <p:cNvPr id="6" name="TextBox 6"/>
            <p:cNvSpPr txBox="1"/>
            <p:nvPr/>
          </p:nvSpPr>
          <p:spPr>
            <a:xfrm>
              <a:off x="0" y="3259720"/>
              <a:ext cx="9838269" cy="148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48"/>
                </a:lnSpc>
              </a:pPr>
              <a:r>
                <a:rPr lang="en-US" sz="6139" spc="847" dirty="0">
                  <a:solidFill>
                    <a:srgbClr val="1F70EB"/>
                  </a:solidFill>
                  <a:latin typeface="Source Serif Pro Bold"/>
                </a:rPr>
                <a:t>R$178.551,87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" y="66675"/>
              <a:ext cx="9838266" cy="2867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25"/>
                </a:lnSpc>
              </a:pPr>
              <a:r>
                <a:rPr lang="en-US" sz="7500">
                  <a:solidFill>
                    <a:srgbClr val="1F70EB"/>
                  </a:solidFill>
                  <a:latin typeface="Source Serif Pro Bold"/>
                </a:rPr>
                <a:t>Total Previsto Mensal</a:t>
              </a:r>
            </a:p>
          </p:txBody>
        </p:sp>
      </p:grpSp>
      <p:sp>
        <p:nvSpPr>
          <p:cNvPr id="8" name="AutoShape 8"/>
          <p:cNvSpPr/>
          <p:nvPr/>
        </p:nvSpPr>
        <p:spPr>
          <a:xfrm>
            <a:off x="9144000" y="1028700"/>
            <a:ext cx="61130" cy="8229600"/>
          </a:xfrm>
          <a:prstGeom prst="rect">
            <a:avLst/>
          </a:prstGeom>
          <a:solidFill>
            <a:srgbClr val="1F70EB"/>
          </a:solidFill>
        </p:spPr>
      </p:sp>
      <p:grpSp>
        <p:nvGrpSpPr>
          <p:cNvPr id="9" name="Group 9"/>
          <p:cNvGrpSpPr/>
          <p:nvPr/>
        </p:nvGrpSpPr>
        <p:grpSpPr>
          <a:xfrm>
            <a:off x="-363026" y="254803"/>
            <a:ext cx="1983545" cy="773897"/>
            <a:chOff x="0" y="0"/>
            <a:chExt cx="2644726" cy="1031862"/>
          </a:xfrm>
        </p:grpSpPr>
        <p:grpSp>
          <p:nvGrpSpPr>
            <p:cNvPr id="10" name="Group 10"/>
            <p:cNvGrpSpPr/>
            <p:nvPr/>
          </p:nvGrpSpPr>
          <p:grpSpPr>
            <a:xfrm rot="-10800000">
              <a:off x="0" y="46492"/>
              <a:ext cx="2644726" cy="938878"/>
              <a:chOff x="0" y="0"/>
              <a:chExt cx="10160000" cy="3606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600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10160000" h="3606800">
                    <a:moveTo>
                      <a:pt x="101600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10160000" y="3606800"/>
                    </a:lnTo>
                    <a:lnTo>
                      <a:pt x="9118600" y="1803400"/>
                    </a:lnTo>
                    <a:close/>
                  </a:path>
                </a:pathLst>
              </a:custGeom>
              <a:solidFill>
                <a:srgbClr val="1F70EB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1322363" y="114300"/>
              <a:ext cx="488515" cy="917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7"/>
                </a:lnSpc>
              </a:pPr>
              <a:r>
                <a:rPr lang="en-US" sz="5101">
                  <a:solidFill>
                    <a:srgbClr val="FFFFFF"/>
                  </a:solidFill>
                  <a:latin typeface="Aileron Heavy Bold"/>
                </a:rPr>
                <a:t>1</a:t>
              </a:r>
            </a:p>
          </p:txBody>
        </p:sp>
      </p:grpSp>
      <p:sp>
        <p:nvSpPr>
          <p:cNvPr id="13" name="AutoShape 13"/>
          <p:cNvSpPr/>
          <p:nvPr/>
        </p:nvSpPr>
        <p:spPr>
          <a:xfrm>
            <a:off x="-311832" y="-259713"/>
            <a:ext cx="18911663" cy="2459224"/>
          </a:xfrm>
          <a:prstGeom prst="rect">
            <a:avLst/>
          </a:prstGeom>
          <a:solidFill>
            <a:srgbClr val="7FAAEB"/>
          </a:solidFill>
        </p:spPr>
      </p:sp>
      <p:sp>
        <p:nvSpPr>
          <p:cNvPr id="14" name="TextBox 14"/>
          <p:cNvSpPr txBox="1"/>
          <p:nvPr/>
        </p:nvSpPr>
        <p:spPr>
          <a:xfrm>
            <a:off x="2122233" y="135443"/>
            <a:ext cx="14835043" cy="198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0"/>
              </a:lnSpc>
            </a:pPr>
            <a:r>
              <a:rPr lang="en-US" sz="7000">
                <a:solidFill>
                  <a:srgbClr val="000000"/>
                </a:solidFill>
                <a:latin typeface="Cinzel Bold"/>
              </a:rPr>
              <a:t>(1) Despesas Administrativas e Gerais (Totalização)</a:t>
            </a:r>
          </a:p>
        </p:txBody>
      </p:sp>
      <p:grpSp>
        <p:nvGrpSpPr>
          <p:cNvPr id="15" name="Group 15"/>
          <p:cNvGrpSpPr/>
          <p:nvPr/>
        </p:nvGrpSpPr>
        <p:grpSpPr>
          <a:xfrm rot="-10800000">
            <a:off x="-363026" y="289672"/>
            <a:ext cx="1983545" cy="704158"/>
            <a:chOff x="0" y="0"/>
            <a:chExt cx="10160000" cy="3606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160000" cy="3606800"/>
            </a:xfrm>
            <a:custGeom>
              <a:avLst/>
              <a:gdLst/>
              <a:ahLst/>
              <a:cxnLst/>
              <a:rect l="l" t="t" r="r" b="b"/>
              <a:pathLst>
                <a:path w="10160000" h="3606800">
                  <a:moveTo>
                    <a:pt x="101600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0160000" y="3606800"/>
                  </a:lnTo>
                  <a:lnTo>
                    <a:pt x="9118600" y="180340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389939" y="369103"/>
            <a:ext cx="991772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7"/>
              </a:lnSpc>
            </a:pPr>
            <a:r>
              <a:rPr lang="en-US" sz="5101" dirty="0">
                <a:solidFill>
                  <a:srgbClr val="1F70EB"/>
                </a:solidFill>
                <a:latin typeface="Aileron Heavy Bold"/>
              </a:rPr>
              <a:t>29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11832" y="-259713"/>
            <a:ext cx="18911663" cy="2159305"/>
          </a:xfrm>
          <a:prstGeom prst="rect">
            <a:avLst/>
          </a:prstGeom>
          <a:solidFill>
            <a:srgbClr val="7FAAEB"/>
          </a:solidFill>
        </p:spPr>
      </p:sp>
      <p:sp>
        <p:nvSpPr>
          <p:cNvPr id="3" name="TextBox 3"/>
          <p:cNvSpPr txBox="1"/>
          <p:nvPr/>
        </p:nvSpPr>
        <p:spPr>
          <a:xfrm>
            <a:off x="2122233" y="625981"/>
            <a:ext cx="14043535" cy="1003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0"/>
              </a:lnSpc>
            </a:pPr>
            <a:r>
              <a:rPr lang="en-US" sz="7000">
                <a:solidFill>
                  <a:srgbClr val="000000"/>
                </a:solidFill>
                <a:latin typeface="Cinzel Bold"/>
              </a:rPr>
              <a:t>(2) Despesas com Pessoal</a:t>
            </a: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-363026" y="289672"/>
            <a:ext cx="1983545" cy="704158"/>
            <a:chOff x="0" y="0"/>
            <a:chExt cx="10160000" cy="3606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160000" cy="3606800"/>
            </a:xfrm>
            <a:custGeom>
              <a:avLst/>
              <a:gdLst/>
              <a:ahLst/>
              <a:cxnLst/>
              <a:rect l="l" t="t" r="r" b="b"/>
              <a:pathLst>
                <a:path w="10160000" h="3606800">
                  <a:moveTo>
                    <a:pt x="101600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0160000" y="3606800"/>
                  </a:lnTo>
                  <a:lnTo>
                    <a:pt x="9118600" y="180340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04540" y="369103"/>
            <a:ext cx="85769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7"/>
              </a:lnSpc>
            </a:pPr>
            <a:r>
              <a:rPr lang="en-US" sz="5101" dirty="0">
                <a:solidFill>
                  <a:srgbClr val="1F70EB"/>
                </a:solidFill>
                <a:latin typeface="Aileron Heavy Bold"/>
              </a:rPr>
              <a:t>30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77634" y="2085211"/>
            <a:ext cx="15932732" cy="8145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2.1. SALÁRIOS LÍQUIDOS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R$ 1.860.000,00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&gt; MÉDIA DE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R$ 155.000,00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- PREVISTO UM REAJUSTE DE APROXIMADAMENTE DE 11% REFERENTE A DATA BASE, COM IMPACTO A PARTIR DE FEV/2023</a:t>
            </a: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2.2. 13º SALÁRIO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155.000,00 </a:t>
            </a:r>
            <a:r>
              <a:rPr lang="en-US" sz="3900" spc="538" dirty="0">
                <a:latin typeface="Source Serif Pro Bold"/>
              </a:rPr>
              <a:t>ANUAL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&gt;50% É PAGO ENTRE OS MESES DE FEV. E NOV. E A SEGUNDA PARCELA É PAGA EM DEZEMBRO.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11832" y="-259713"/>
            <a:ext cx="18911663" cy="2189297"/>
          </a:xfrm>
          <a:prstGeom prst="rect">
            <a:avLst/>
          </a:prstGeom>
          <a:solidFill>
            <a:srgbClr val="7FAAEB"/>
          </a:solidFill>
        </p:spPr>
      </p:sp>
      <p:sp>
        <p:nvSpPr>
          <p:cNvPr id="3" name="TextBox 3"/>
          <p:cNvSpPr txBox="1"/>
          <p:nvPr/>
        </p:nvSpPr>
        <p:spPr>
          <a:xfrm>
            <a:off x="2122233" y="625981"/>
            <a:ext cx="14043535" cy="1003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0"/>
              </a:lnSpc>
            </a:pPr>
            <a:r>
              <a:rPr lang="en-US" sz="7000">
                <a:solidFill>
                  <a:srgbClr val="000000"/>
                </a:solidFill>
                <a:latin typeface="Cinzel Bold"/>
              </a:rPr>
              <a:t>(2) Despesas com Pessoal</a:t>
            </a: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-363026" y="289672"/>
            <a:ext cx="1983545" cy="704158"/>
            <a:chOff x="0" y="0"/>
            <a:chExt cx="10160000" cy="3606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160000" cy="3606800"/>
            </a:xfrm>
            <a:custGeom>
              <a:avLst/>
              <a:gdLst/>
              <a:ahLst/>
              <a:cxnLst/>
              <a:rect l="l" t="t" r="r" b="b"/>
              <a:pathLst>
                <a:path w="10160000" h="3606800">
                  <a:moveTo>
                    <a:pt x="101600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0160000" y="3606800"/>
                  </a:lnTo>
                  <a:lnTo>
                    <a:pt x="9118600" y="180340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449698" y="369103"/>
            <a:ext cx="85769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7"/>
              </a:lnSpc>
            </a:pPr>
            <a:r>
              <a:rPr lang="en-US" sz="5101" dirty="0">
                <a:solidFill>
                  <a:srgbClr val="1F70EB"/>
                </a:solidFill>
                <a:latin typeface="Aileron Heavy Bold"/>
              </a:rPr>
              <a:t>31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26568" y="2085211"/>
            <a:ext cx="15932732" cy="8889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2.3. FÉRIAS (1/3 DE FÉRIAS + AUX. CESTA BÁSICA)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R$ 92.160,00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&gt; MÉDIA DE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R$ 7.680,00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2.4. VALE ALIMENTAÇÃO (MÉDIA) 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R$ 718.200,00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&gt; MÉDIA DE R$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 59.850,00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2.5. VALE TRANSPORTE (MÉDIA)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R$ 196.282,68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&gt; MÉDIA DE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R$ 16.356,89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11832" y="-259713"/>
            <a:ext cx="18911663" cy="2219289"/>
          </a:xfrm>
          <a:prstGeom prst="rect">
            <a:avLst/>
          </a:prstGeom>
          <a:solidFill>
            <a:srgbClr val="7FAAEB"/>
          </a:solidFill>
        </p:spPr>
      </p:sp>
      <p:sp>
        <p:nvSpPr>
          <p:cNvPr id="3" name="TextBox 3"/>
          <p:cNvSpPr txBox="1"/>
          <p:nvPr/>
        </p:nvSpPr>
        <p:spPr>
          <a:xfrm>
            <a:off x="2122233" y="625981"/>
            <a:ext cx="14043535" cy="1003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0"/>
              </a:lnSpc>
            </a:pPr>
            <a:r>
              <a:rPr lang="en-US" sz="7000">
                <a:solidFill>
                  <a:srgbClr val="000000"/>
                </a:solidFill>
                <a:latin typeface="Cinzel Bold"/>
              </a:rPr>
              <a:t>(2) Despesas com Pessoal</a:t>
            </a: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-363026" y="289672"/>
            <a:ext cx="1983545" cy="704158"/>
            <a:chOff x="0" y="0"/>
            <a:chExt cx="10160000" cy="3606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160000" cy="3606800"/>
            </a:xfrm>
            <a:custGeom>
              <a:avLst/>
              <a:gdLst/>
              <a:ahLst/>
              <a:cxnLst/>
              <a:rect l="l" t="t" r="r" b="b"/>
              <a:pathLst>
                <a:path w="10160000" h="3606800">
                  <a:moveTo>
                    <a:pt x="101600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0160000" y="3606800"/>
                  </a:lnTo>
                  <a:lnTo>
                    <a:pt x="9118600" y="180340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418514" y="369103"/>
            <a:ext cx="991772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7"/>
              </a:lnSpc>
            </a:pPr>
            <a:r>
              <a:rPr lang="en-US" sz="5101" dirty="0">
                <a:solidFill>
                  <a:srgbClr val="1F70EB"/>
                </a:solidFill>
                <a:latin typeface="Aileron Heavy Bold"/>
              </a:rPr>
              <a:t>32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007201"/>
            <a:ext cx="16230600" cy="8889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2.6. SEGURO DE VIDA FUNCIONÁRIOS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R$ 12.420,00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&gt; MÉDIA DE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R$ 1.035,00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2.7. PLANO ODONTOLÓGICO 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–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 R$ 18.600,00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&gt; MÉDIA DE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R$ 1.550,00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2.8. EPI, UNIFORMES E CALÇADOS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R$ 57.996,00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&gt; MÉDIA DE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R$ 4.833,00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11832" y="-259713"/>
            <a:ext cx="18911663" cy="2159305"/>
          </a:xfrm>
          <a:prstGeom prst="rect">
            <a:avLst/>
          </a:prstGeom>
          <a:solidFill>
            <a:srgbClr val="7FAAEB"/>
          </a:solidFill>
        </p:spPr>
      </p:sp>
      <p:sp>
        <p:nvSpPr>
          <p:cNvPr id="3" name="TextBox 3"/>
          <p:cNvSpPr txBox="1"/>
          <p:nvPr/>
        </p:nvSpPr>
        <p:spPr>
          <a:xfrm>
            <a:off x="2122233" y="625981"/>
            <a:ext cx="14043535" cy="1003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0"/>
              </a:lnSpc>
            </a:pPr>
            <a:r>
              <a:rPr lang="en-US" sz="7000">
                <a:solidFill>
                  <a:srgbClr val="000000"/>
                </a:solidFill>
                <a:latin typeface="Cinzel Bold"/>
              </a:rPr>
              <a:t>(2) Despesas com Pessoal</a:t>
            </a: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-363026" y="289672"/>
            <a:ext cx="1983545" cy="704158"/>
            <a:chOff x="0" y="0"/>
            <a:chExt cx="10160000" cy="3606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160000" cy="3606800"/>
            </a:xfrm>
            <a:custGeom>
              <a:avLst/>
              <a:gdLst/>
              <a:ahLst/>
              <a:cxnLst/>
              <a:rect l="l" t="t" r="r" b="b"/>
              <a:pathLst>
                <a:path w="10160000" h="3606800">
                  <a:moveTo>
                    <a:pt x="101600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0160000" y="3606800"/>
                  </a:lnTo>
                  <a:lnTo>
                    <a:pt x="9118600" y="180340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54422" y="369103"/>
            <a:ext cx="97214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7"/>
              </a:lnSpc>
            </a:pPr>
            <a:r>
              <a:rPr lang="en-US" sz="5101" dirty="0">
                <a:solidFill>
                  <a:srgbClr val="1F70EB"/>
                </a:solidFill>
                <a:latin typeface="Aileron Heavy Bold"/>
              </a:rPr>
              <a:t>33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26568" y="2113786"/>
            <a:ext cx="15932732" cy="6658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2.9. INSS (PATRONAL E EMPREGADO)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R$ 804.400,32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&gt; MÉDIA DE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R$ 67.033,36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2.10. FGTS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–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 R$ 203.760,00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&gt; MÉDIA DE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R$ 16.980,00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11832" y="-589081"/>
            <a:ext cx="18911663" cy="2309265"/>
          </a:xfrm>
          <a:prstGeom prst="rect">
            <a:avLst/>
          </a:prstGeom>
          <a:solidFill>
            <a:srgbClr val="7FAAEB"/>
          </a:solidFill>
        </p:spPr>
      </p:sp>
      <p:sp>
        <p:nvSpPr>
          <p:cNvPr id="3" name="TextBox 3"/>
          <p:cNvSpPr txBox="1"/>
          <p:nvPr/>
        </p:nvSpPr>
        <p:spPr>
          <a:xfrm>
            <a:off x="2122233" y="482338"/>
            <a:ext cx="14043535" cy="1003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0"/>
              </a:lnSpc>
            </a:pPr>
            <a:r>
              <a:rPr lang="en-US" sz="7000">
                <a:solidFill>
                  <a:srgbClr val="000000"/>
                </a:solidFill>
                <a:latin typeface="Cinzel Bold"/>
              </a:rPr>
              <a:t>(2) Despesas com Pessoal</a:t>
            </a: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-363026" y="289672"/>
            <a:ext cx="1983545" cy="704158"/>
            <a:chOff x="0" y="0"/>
            <a:chExt cx="10160000" cy="3606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160000" cy="3606800"/>
            </a:xfrm>
            <a:custGeom>
              <a:avLst/>
              <a:gdLst/>
              <a:ahLst/>
              <a:cxnLst/>
              <a:rect l="l" t="t" r="r" b="b"/>
              <a:pathLst>
                <a:path w="10160000" h="3606800">
                  <a:moveTo>
                    <a:pt x="101600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0160000" y="3606800"/>
                  </a:lnTo>
                  <a:lnTo>
                    <a:pt x="9118600" y="180340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42615" y="369103"/>
            <a:ext cx="85769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7"/>
              </a:lnSpc>
            </a:pPr>
            <a:r>
              <a:rPr lang="en-US" sz="5101" dirty="0">
                <a:solidFill>
                  <a:srgbClr val="1F70EB"/>
                </a:solidFill>
                <a:latin typeface="Aileron Heavy Bold"/>
              </a:rPr>
              <a:t>34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666111"/>
            <a:ext cx="16230600" cy="9466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just">
              <a:lnSpc>
                <a:spcPts val="5662"/>
              </a:lnSpc>
              <a:buFont typeface="Arial"/>
              <a:buChar char="•"/>
            </a:pP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2.11. PIS SOBRE FOLHA</a:t>
            </a:r>
          </a:p>
          <a:p>
            <a:pPr algn="just">
              <a:lnSpc>
                <a:spcPts val="5662"/>
              </a:lnSpc>
            </a:pP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800" spc="524" dirty="0">
                <a:solidFill>
                  <a:srgbClr val="1F70EB"/>
                </a:solidFill>
                <a:latin typeface="Source Serif Pro Bold"/>
              </a:rPr>
              <a:t>R$ 21.635,40</a:t>
            </a:r>
          </a:p>
          <a:p>
            <a:pPr algn="just">
              <a:lnSpc>
                <a:spcPts val="5662"/>
              </a:lnSpc>
            </a:pP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    &gt; MÉDIA DE </a:t>
            </a:r>
            <a:r>
              <a:rPr lang="en-US" sz="3800" spc="524" dirty="0">
                <a:solidFill>
                  <a:srgbClr val="1F70EB"/>
                </a:solidFill>
                <a:latin typeface="Source Serif Pro Bold"/>
              </a:rPr>
              <a:t>R$ 1.802,95</a:t>
            </a: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algn="just">
              <a:lnSpc>
                <a:spcPts val="5662"/>
              </a:lnSpc>
            </a:pPr>
            <a:endParaRPr lang="en-US" sz="3800" spc="524" dirty="0">
              <a:solidFill>
                <a:srgbClr val="000000"/>
              </a:solidFill>
              <a:latin typeface="Source Serif Pro Bold"/>
            </a:endParaRPr>
          </a:p>
          <a:p>
            <a:pPr marL="820421" lvl="1" indent="-410210" algn="just">
              <a:lnSpc>
                <a:spcPts val="5662"/>
              </a:lnSpc>
              <a:buFont typeface="Arial"/>
              <a:buChar char="•"/>
            </a:pP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2.12. IRRF SOBRE FOLHA</a:t>
            </a:r>
          </a:p>
          <a:p>
            <a:pPr algn="just">
              <a:lnSpc>
                <a:spcPts val="5662"/>
              </a:lnSpc>
            </a:pP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800" spc="524" dirty="0">
                <a:solidFill>
                  <a:srgbClr val="1F70EB"/>
                </a:solidFill>
                <a:latin typeface="Source Serif Pro Bold"/>
              </a:rPr>
              <a:t>R$ 27.981,36</a:t>
            </a:r>
          </a:p>
          <a:p>
            <a:pPr algn="just">
              <a:lnSpc>
                <a:spcPts val="5662"/>
              </a:lnSpc>
            </a:pP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    &gt; MÉDIA DE </a:t>
            </a:r>
            <a:r>
              <a:rPr lang="en-US" sz="3800" spc="524" dirty="0">
                <a:solidFill>
                  <a:srgbClr val="1F70EB"/>
                </a:solidFill>
                <a:latin typeface="Source Serif Pro Bold"/>
              </a:rPr>
              <a:t>R$ 2.331,78</a:t>
            </a: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algn="just">
              <a:lnSpc>
                <a:spcPts val="5662"/>
              </a:lnSpc>
            </a:pPr>
            <a:endParaRPr lang="en-US" sz="3800" spc="524" dirty="0">
              <a:solidFill>
                <a:srgbClr val="000000"/>
              </a:solidFill>
              <a:latin typeface="Source Serif Pro Bold"/>
            </a:endParaRPr>
          </a:p>
          <a:p>
            <a:pPr marL="820421" lvl="1" indent="-410210">
              <a:lnSpc>
                <a:spcPts val="5662"/>
              </a:lnSpc>
              <a:buFont typeface="Arial"/>
              <a:buChar char="•"/>
            </a:pP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2.13. MENSALIDADE SINDICAL/TAXA ASSISTENCIAL FUNCIONÁRIOS</a:t>
            </a:r>
          </a:p>
          <a:p>
            <a:pPr algn="just">
              <a:lnSpc>
                <a:spcPts val="5662"/>
              </a:lnSpc>
            </a:pP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800" spc="524" dirty="0">
                <a:solidFill>
                  <a:srgbClr val="1F70EB"/>
                </a:solidFill>
                <a:latin typeface="Source Serif Pro Bold"/>
              </a:rPr>
              <a:t>R$ 24.600,00</a:t>
            </a:r>
          </a:p>
          <a:p>
            <a:pPr algn="just">
              <a:lnSpc>
                <a:spcPts val="5662"/>
              </a:lnSpc>
            </a:pP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    &gt; MÉDIA DE </a:t>
            </a:r>
            <a:r>
              <a:rPr lang="en-US" sz="3800" spc="524" dirty="0">
                <a:solidFill>
                  <a:srgbClr val="1F70EB"/>
                </a:solidFill>
                <a:latin typeface="Source Serif Pro Bold"/>
              </a:rPr>
              <a:t>R$ 2.050,00</a:t>
            </a:r>
            <a:r>
              <a:rPr lang="en-US" sz="3800" spc="524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algn="just">
              <a:lnSpc>
                <a:spcPts val="5662"/>
              </a:lnSpc>
            </a:pPr>
            <a:endParaRPr lang="en-US" sz="3800" spc="524" dirty="0">
              <a:solidFill>
                <a:srgbClr val="000000"/>
              </a:solidFill>
              <a:latin typeface="Source Serif Pro Bold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11832" y="-259713"/>
            <a:ext cx="18911663" cy="2459224"/>
          </a:xfrm>
          <a:prstGeom prst="rect">
            <a:avLst/>
          </a:prstGeom>
          <a:solidFill>
            <a:srgbClr val="7FAAEB"/>
          </a:solidFill>
        </p:spPr>
      </p:sp>
      <p:sp>
        <p:nvSpPr>
          <p:cNvPr id="3" name="TextBox 3"/>
          <p:cNvSpPr txBox="1"/>
          <p:nvPr/>
        </p:nvSpPr>
        <p:spPr>
          <a:xfrm>
            <a:off x="2122233" y="625981"/>
            <a:ext cx="14043535" cy="1003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0"/>
              </a:lnSpc>
            </a:pPr>
            <a:r>
              <a:rPr lang="en-US" sz="7000">
                <a:solidFill>
                  <a:srgbClr val="000000"/>
                </a:solidFill>
                <a:latin typeface="Cinzel Bold"/>
              </a:rPr>
              <a:t>(2) Despesas com Pessoal</a:t>
            </a: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-363026" y="289672"/>
            <a:ext cx="1983545" cy="704158"/>
            <a:chOff x="0" y="0"/>
            <a:chExt cx="10160000" cy="3606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160000" cy="3606800"/>
            </a:xfrm>
            <a:custGeom>
              <a:avLst/>
              <a:gdLst/>
              <a:ahLst/>
              <a:cxnLst/>
              <a:rect l="l" t="t" r="r" b="b"/>
              <a:pathLst>
                <a:path w="10160000" h="3606800">
                  <a:moveTo>
                    <a:pt x="101600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0160000" y="3606800"/>
                  </a:lnTo>
                  <a:lnTo>
                    <a:pt x="9118600" y="180340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39942" y="369103"/>
            <a:ext cx="1024765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7"/>
              </a:lnSpc>
            </a:pPr>
            <a:r>
              <a:rPr lang="en-US" sz="5101" dirty="0">
                <a:solidFill>
                  <a:srgbClr val="1F70EB"/>
                </a:solidFill>
                <a:latin typeface="Aileron Heavy Bold"/>
              </a:rPr>
              <a:t>35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686728"/>
            <a:ext cx="16230600" cy="7402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2.14. AJUDA DE CUSTO DO PRESIDENTE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R$ 48.000,00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&gt; MÉDIA DE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R$ 4.000,00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2.15. ASSISTÊNCIA, SERVIÇOS MÉDICOS, EXAMES PERIÓDICOS E HOMOLOGAÇÕES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R$ 13.800,00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&gt; MÉDIA DE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R$ 1.150,00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algn="l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7366" y="4367096"/>
            <a:ext cx="7378702" cy="3800504"/>
            <a:chOff x="0" y="66675"/>
            <a:chExt cx="9838269" cy="5067338"/>
          </a:xfrm>
        </p:grpSpPr>
        <p:sp>
          <p:nvSpPr>
            <p:cNvPr id="3" name="TextBox 3"/>
            <p:cNvSpPr txBox="1"/>
            <p:nvPr/>
          </p:nvSpPr>
          <p:spPr>
            <a:xfrm>
              <a:off x="2" y="66675"/>
              <a:ext cx="9838266" cy="3237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34"/>
                </a:lnSpc>
              </a:pPr>
              <a:r>
                <a:rPr lang="en-US" sz="8499" dirty="0">
                  <a:solidFill>
                    <a:srgbClr val="1F70EB"/>
                  </a:solidFill>
                  <a:latin typeface="Vidaloka"/>
                </a:rPr>
                <a:t>Total </a:t>
              </a:r>
              <a:r>
                <a:rPr lang="en-US" sz="8499" dirty="0" err="1">
                  <a:solidFill>
                    <a:srgbClr val="1F70EB"/>
                  </a:solidFill>
                  <a:latin typeface="Vidaloka"/>
                </a:rPr>
                <a:t>Previsto</a:t>
              </a:r>
              <a:r>
                <a:rPr lang="en-US" sz="8499" dirty="0">
                  <a:solidFill>
                    <a:srgbClr val="1F70EB"/>
                  </a:solidFill>
                  <a:latin typeface="Vidaloka"/>
                </a:rPr>
                <a:t> </a:t>
              </a:r>
              <a:r>
                <a:rPr lang="en-US" sz="8499" dirty="0" err="1">
                  <a:solidFill>
                    <a:srgbClr val="1F70EB"/>
                  </a:solidFill>
                  <a:latin typeface="Vidaloka"/>
                </a:rPr>
                <a:t>Período</a:t>
              </a:r>
              <a:endParaRPr lang="en-US" sz="8499" dirty="0">
                <a:solidFill>
                  <a:srgbClr val="1F70EB"/>
                </a:solidFill>
                <a:latin typeface="Vidaloka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621034"/>
              <a:ext cx="9838269" cy="1512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304"/>
                </a:lnSpc>
              </a:pPr>
              <a:r>
                <a:rPr lang="en-US" sz="6244" spc="861" dirty="0">
                  <a:solidFill>
                    <a:srgbClr val="1F70EB"/>
                  </a:solidFill>
                  <a:latin typeface="Source Serif Pro Bold"/>
                </a:rPr>
                <a:t>R$ 4.254.835,76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041932" y="4371768"/>
            <a:ext cx="7378702" cy="3807455"/>
            <a:chOff x="0" y="66675"/>
            <a:chExt cx="9838269" cy="5076607"/>
          </a:xfrm>
        </p:grpSpPr>
        <p:sp>
          <p:nvSpPr>
            <p:cNvPr id="6" name="TextBox 6"/>
            <p:cNvSpPr txBox="1"/>
            <p:nvPr/>
          </p:nvSpPr>
          <p:spPr>
            <a:xfrm>
              <a:off x="0" y="3630560"/>
              <a:ext cx="9838269" cy="1512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297"/>
                </a:lnSpc>
              </a:pPr>
              <a:r>
                <a:rPr lang="en-US" sz="6239" spc="861" dirty="0">
                  <a:solidFill>
                    <a:srgbClr val="1F70EB"/>
                  </a:solidFill>
                  <a:latin typeface="Source Serif Pro Bold"/>
                </a:rPr>
                <a:t>R$ 354.569,65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" y="66675"/>
              <a:ext cx="9838266" cy="3237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34"/>
                </a:lnSpc>
              </a:pPr>
              <a:r>
                <a:rPr lang="en-US" sz="8499">
                  <a:solidFill>
                    <a:srgbClr val="1F70EB"/>
                  </a:solidFill>
                  <a:latin typeface="Vidaloka"/>
                </a:rPr>
                <a:t>Total Previsto Mensal</a:t>
              </a:r>
            </a:p>
          </p:txBody>
        </p:sp>
      </p:grpSp>
      <p:sp>
        <p:nvSpPr>
          <p:cNvPr id="8" name="AutoShape 8"/>
          <p:cNvSpPr/>
          <p:nvPr/>
        </p:nvSpPr>
        <p:spPr>
          <a:xfrm>
            <a:off x="9144000" y="1028700"/>
            <a:ext cx="61130" cy="8229600"/>
          </a:xfrm>
          <a:prstGeom prst="rect">
            <a:avLst/>
          </a:prstGeom>
          <a:solidFill>
            <a:srgbClr val="1F70EB"/>
          </a:solidFill>
        </p:spPr>
      </p:sp>
      <p:grpSp>
        <p:nvGrpSpPr>
          <p:cNvPr id="9" name="Group 9"/>
          <p:cNvGrpSpPr/>
          <p:nvPr/>
        </p:nvGrpSpPr>
        <p:grpSpPr>
          <a:xfrm>
            <a:off x="-363026" y="254803"/>
            <a:ext cx="1983545" cy="773897"/>
            <a:chOff x="0" y="0"/>
            <a:chExt cx="2644726" cy="1031862"/>
          </a:xfrm>
        </p:grpSpPr>
        <p:grpSp>
          <p:nvGrpSpPr>
            <p:cNvPr id="10" name="Group 10"/>
            <p:cNvGrpSpPr/>
            <p:nvPr/>
          </p:nvGrpSpPr>
          <p:grpSpPr>
            <a:xfrm rot="-10800000">
              <a:off x="0" y="46492"/>
              <a:ext cx="2644726" cy="938878"/>
              <a:chOff x="0" y="0"/>
              <a:chExt cx="10160000" cy="3606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600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10160000" h="3606800">
                    <a:moveTo>
                      <a:pt x="101600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10160000" y="3606800"/>
                    </a:lnTo>
                    <a:lnTo>
                      <a:pt x="9118600" y="1803400"/>
                    </a:lnTo>
                    <a:close/>
                  </a:path>
                </a:pathLst>
              </a:custGeom>
              <a:solidFill>
                <a:srgbClr val="1F70EB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1322363" y="114300"/>
              <a:ext cx="488515" cy="917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7"/>
                </a:lnSpc>
              </a:pPr>
              <a:r>
                <a:rPr lang="en-US" sz="5101">
                  <a:solidFill>
                    <a:srgbClr val="FFFFFF"/>
                  </a:solidFill>
                  <a:latin typeface="Aileron Heavy Bold"/>
                </a:rPr>
                <a:t>1</a:t>
              </a:r>
            </a:p>
          </p:txBody>
        </p:sp>
      </p:grpSp>
      <p:sp>
        <p:nvSpPr>
          <p:cNvPr id="13" name="AutoShape 13"/>
          <p:cNvSpPr/>
          <p:nvPr/>
        </p:nvSpPr>
        <p:spPr>
          <a:xfrm>
            <a:off x="-311832" y="-309053"/>
            <a:ext cx="18911663" cy="2459224"/>
          </a:xfrm>
          <a:prstGeom prst="rect">
            <a:avLst/>
          </a:prstGeom>
          <a:solidFill>
            <a:srgbClr val="7FAAEB"/>
          </a:solidFill>
        </p:spPr>
      </p:sp>
      <p:sp>
        <p:nvSpPr>
          <p:cNvPr id="14" name="TextBox 14"/>
          <p:cNvSpPr txBox="1"/>
          <p:nvPr/>
        </p:nvSpPr>
        <p:spPr>
          <a:xfrm>
            <a:off x="2122233" y="135443"/>
            <a:ext cx="14835043" cy="198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0"/>
              </a:lnSpc>
            </a:pPr>
            <a:r>
              <a:rPr lang="en-US" sz="7000">
                <a:solidFill>
                  <a:srgbClr val="000000"/>
                </a:solidFill>
                <a:latin typeface="Cinzel Bold"/>
              </a:rPr>
              <a:t>(2) Despesas com Pessoal (Totalização)</a:t>
            </a:r>
          </a:p>
        </p:txBody>
      </p:sp>
      <p:grpSp>
        <p:nvGrpSpPr>
          <p:cNvPr id="15" name="Group 15"/>
          <p:cNvGrpSpPr/>
          <p:nvPr/>
        </p:nvGrpSpPr>
        <p:grpSpPr>
          <a:xfrm rot="-10800000">
            <a:off x="-363026" y="289672"/>
            <a:ext cx="1983545" cy="704158"/>
            <a:chOff x="0" y="0"/>
            <a:chExt cx="10160000" cy="3606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160000" cy="3606800"/>
            </a:xfrm>
            <a:custGeom>
              <a:avLst/>
              <a:gdLst/>
              <a:ahLst/>
              <a:cxnLst/>
              <a:rect l="l" t="t" r="r" b="b"/>
              <a:pathLst>
                <a:path w="10160000" h="3606800">
                  <a:moveTo>
                    <a:pt x="101600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0160000" y="3606800"/>
                  </a:lnTo>
                  <a:lnTo>
                    <a:pt x="9118600" y="180340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299557" y="369103"/>
            <a:ext cx="1320962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7"/>
              </a:lnSpc>
            </a:pPr>
            <a:r>
              <a:rPr lang="en-US" sz="5101" dirty="0">
                <a:solidFill>
                  <a:srgbClr val="1F70EB"/>
                </a:solidFill>
                <a:latin typeface="Aileron Heavy Bold"/>
              </a:rPr>
              <a:t>36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11832" y="-259713"/>
            <a:ext cx="18911663" cy="2459224"/>
          </a:xfrm>
          <a:prstGeom prst="rect">
            <a:avLst/>
          </a:prstGeom>
          <a:solidFill>
            <a:srgbClr val="7FAAEB"/>
          </a:solidFill>
        </p:spPr>
      </p:sp>
      <p:sp>
        <p:nvSpPr>
          <p:cNvPr id="3" name="TextBox 3"/>
          <p:cNvSpPr txBox="1"/>
          <p:nvPr/>
        </p:nvSpPr>
        <p:spPr>
          <a:xfrm>
            <a:off x="2122233" y="625981"/>
            <a:ext cx="14043535" cy="1003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0"/>
              </a:lnSpc>
            </a:pPr>
            <a:r>
              <a:rPr lang="en-US" sz="7000">
                <a:solidFill>
                  <a:srgbClr val="000000"/>
                </a:solidFill>
                <a:latin typeface="Cinzel Bold"/>
              </a:rPr>
              <a:t>(3) Despesas Financeiras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26568" y="2809111"/>
            <a:ext cx="15932732" cy="6658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3.1. DESPESA COM COBRANÇA DE TÍTULOS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R$ 33.600,00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&gt; MÉDIA DE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R$ 2.800,00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3.2. TARIFAS BANCÁRIAS (CONTA + FOLHA DE PAGAMENTO)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R$ 30.000,00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&gt;MÉDIA DE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R$ 2.500,00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172526" y="445303"/>
            <a:ext cx="1983545" cy="773897"/>
            <a:chOff x="0" y="0"/>
            <a:chExt cx="2644726" cy="1031862"/>
          </a:xfrm>
        </p:grpSpPr>
        <p:grpSp>
          <p:nvGrpSpPr>
            <p:cNvPr id="6" name="Group 6"/>
            <p:cNvGrpSpPr/>
            <p:nvPr/>
          </p:nvGrpSpPr>
          <p:grpSpPr>
            <a:xfrm rot="-10800000">
              <a:off x="0" y="46492"/>
              <a:ext cx="2644726" cy="938878"/>
              <a:chOff x="0" y="0"/>
              <a:chExt cx="10160000" cy="3606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01600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10160000" h="3606800">
                    <a:moveTo>
                      <a:pt x="101600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10160000" y="3606800"/>
                    </a:lnTo>
                    <a:lnTo>
                      <a:pt x="9118600" y="1803400"/>
                    </a:lnTo>
                    <a:close/>
                  </a:path>
                </a:pathLst>
              </a:custGeom>
              <a:solidFill>
                <a:srgbClr val="1F70EB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1322363" y="114300"/>
              <a:ext cx="488515" cy="917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7"/>
                </a:lnSpc>
              </a:pPr>
              <a:r>
                <a:rPr lang="en-US" sz="5101">
                  <a:solidFill>
                    <a:srgbClr val="FFFFFF"/>
                  </a:solidFill>
                  <a:latin typeface="Aileron Heavy Bold"/>
                </a:rPr>
                <a:t>1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 rot="-10800000">
            <a:off x="-201101" y="464353"/>
            <a:ext cx="1983545" cy="704158"/>
            <a:chOff x="0" y="0"/>
            <a:chExt cx="10160000" cy="3606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160000" cy="3606800"/>
            </a:xfrm>
            <a:custGeom>
              <a:avLst/>
              <a:gdLst/>
              <a:ahLst/>
              <a:cxnLst/>
              <a:rect l="l" t="t" r="r" b="b"/>
              <a:pathLst>
                <a:path w="10160000" h="3606800">
                  <a:moveTo>
                    <a:pt x="101600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0160000" y="3606800"/>
                  </a:lnTo>
                  <a:lnTo>
                    <a:pt x="9118600" y="180340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490057" y="559603"/>
            <a:ext cx="1320962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7"/>
              </a:lnSpc>
            </a:pPr>
            <a:r>
              <a:rPr lang="en-US" sz="5101" dirty="0">
                <a:solidFill>
                  <a:srgbClr val="1F70EB"/>
                </a:solidFill>
                <a:latin typeface="Aileron Heavy Bold"/>
              </a:rPr>
              <a:t>37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7366" y="4367096"/>
            <a:ext cx="7378702" cy="3800504"/>
            <a:chOff x="0" y="66675"/>
            <a:chExt cx="9838269" cy="5067338"/>
          </a:xfrm>
        </p:grpSpPr>
        <p:sp>
          <p:nvSpPr>
            <p:cNvPr id="3" name="TextBox 3"/>
            <p:cNvSpPr txBox="1"/>
            <p:nvPr/>
          </p:nvSpPr>
          <p:spPr>
            <a:xfrm>
              <a:off x="2" y="66675"/>
              <a:ext cx="9838266" cy="3237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34"/>
                </a:lnSpc>
              </a:pPr>
              <a:r>
                <a:rPr lang="en-US" sz="8499" dirty="0">
                  <a:latin typeface="Vidaloka"/>
                </a:rPr>
                <a:t>Total </a:t>
              </a:r>
              <a:r>
                <a:rPr lang="en-US" sz="8499" dirty="0" err="1">
                  <a:latin typeface="Vidaloka"/>
                </a:rPr>
                <a:t>Previsto</a:t>
              </a:r>
              <a:r>
                <a:rPr lang="en-US" sz="8499" dirty="0">
                  <a:latin typeface="Vidaloka"/>
                </a:rPr>
                <a:t> </a:t>
              </a:r>
              <a:r>
                <a:rPr lang="en-US" sz="8499" dirty="0" err="1">
                  <a:latin typeface="Vidaloka"/>
                </a:rPr>
                <a:t>Período</a:t>
              </a:r>
              <a:endParaRPr lang="en-US" sz="8499" dirty="0">
                <a:latin typeface="Vidaloka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621034"/>
              <a:ext cx="9838269" cy="1512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304"/>
                </a:lnSpc>
              </a:pPr>
              <a:r>
                <a:rPr lang="en-US" sz="6244" spc="861" dirty="0">
                  <a:solidFill>
                    <a:srgbClr val="1F70EB"/>
                  </a:solidFill>
                  <a:latin typeface="Source Serif Pro Bold"/>
                </a:rPr>
                <a:t>R$ 63.600,00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041932" y="4371768"/>
            <a:ext cx="7378702" cy="3807455"/>
            <a:chOff x="0" y="66675"/>
            <a:chExt cx="9838269" cy="5076606"/>
          </a:xfrm>
        </p:grpSpPr>
        <p:sp>
          <p:nvSpPr>
            <p:cNvPr id="6" name="TextBox 6"/>
            <p:cNvSpPr txBox="1"/>
            <p:nvPr/>
          </p:nvSpPr>
          <p:spPr>
            <a:xfrm>
              <a:off x="0" y="3630560"/>
              <a:ext cx="9838269" cy="15127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297"/>
                </a:lnSpc>
              </a:pPr>
              <a:r>
                <a:rPr lang="en-US" sz="6239" spc="861" dirty="0">
                  <a:solidFill>
                    <a:srgbClr val="1F70EB"/>
                  </a:solidFill>
                  <a:latin typeface="Source Serif Pro Bold"/>
                </a:rPr>
                <a:t>R$ 5.300,00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" y="66675"/>
              <a:ext cx="9838266" cy="3237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34"/>
                </a:lnSpc>
              </a:pPr>
              <a:r>
                <a:rPr lang="en-US" sz="8499" dirty="0">
                  <a:latin typeface="Vidaloka"/>
                </a:rPr>
                <a:t>Total </a:t>
              </a:r>
              <a:r>
                <a:rPr lang="en-US" sz="8499" dirty="0" err="1">
                  <a:latin typeface="Vidaloka"/>
                </a:rPr>
                <a:t>Previsto</a:t>
              </a:r>
              <a:r>
                <a:rPr lang="en-US" sz="8499" dirty="0">
                  <a:latin typeface="Vidaloka"/>
                </a:rPr>
                <a:t> Mensal</a:t>
              </a:r>
            </a:p>
          </p:txBody>
        </p:sp>
      </p:grpSp>
      <p:sp>
        <p:nvSpPr>
          <p:cNvPr id="8" name="AutoShape 8"/>
          <p:cNvSpPr/>
          <p:nvPr/>
        </p:nvSpPr>
        <p:spPr>
          <a:xfrm>
            <a:off x="9144000" y="1028700"/>
            <a:ext cx="61130" cy="8229600"/>
          </a:xfrm>
          <a:prstGeom prst="rect">
            <a:avLst/>
          </a:prstGeom>
          <a:solidFill>
            <a:srgbClr val="1F70EB"/>
          </a:solidFill>
        </p:spPr>
      </p:sp>
      <p:grpSp>
        <p:nvGrpSpPr>
          <p:cNvPr id="9" name="Group 9"/>
          <p:cNvGrpSpPr/>
          <p:nvPr/>
        </p:nvGrpSpPr>
        <p:grpSpPr>
          <a:xfrm>
            <a:off x="-363026" y="254803"/>
            <a:ext cx="1983545" cy="773897"/>
            <a:chOff x="0" y="0"/>
            <a:chExt cx="2644726" cy="1031862"/>
          </a:xfrm>
        </p:grpSpPr>
        <p:grpSp>
          <p:nvGrpSpPr>
            <p:cNvPr id="10" name="Group 10"/>
            <p:cNvGrpSpPr/>
            <p:nvPr/>
          </p:nvGrpSpPr>
          <p:grpSpPr>
            <a:xfrm rot="-10800000">
              <a:off x="0" y="46492"/>
              <a:ext cx="2644726" cy="938878"/>
              <a:chOff x="0" y="0"/>
              <a:chExt cx="10160000" cy="3606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600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10160000" h="3606800">
                    <a:moveTo>
                      <a:pt x="101600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10160000" y="3606800"/>
                    </a:lnTo>
                    <a:lnTo>
                      <a:pt x="9118600" y="1803400"/>
                    </a:lnTo>
                    <a:close/>
                  </a:path>
                </a:pathLst>
              </a:custGeom>
              <a:solidFill>
                <a:srgbClr val="1F70EB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1322363" y="114300"/>
              <a:ext cx="488515" cy="917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7"/>
                </a:lnSpc>
              </a:pPr>
              <a:r>
                <a:rPr lang="en-US" sz="5101">
                  <a:solidFill>
                    <a:srgbClr val="FFFFFF"/>
                  </a:solidFill>
                  <a:latin typeface="Aileron Heavy Bold"/>
                </a:rPr>
                <a:t>1</a:t>
              </a:r>
            </a:p>
          </p:txBody>
        </p:sp>
      </p:grpSp>
      <p:sp>
        <p:nvSpPr>
          <p:cNvPr id="13" name="AutoShape 13"/>
          <p:cNvSpPr/>
          <p:nvPr/>
        </p:nvSpPr>
        <p:spPr>
          <a:xfrm>
            <a:off x="-311832" y="-259713"/>
            <a:ext cx="18911663" cy="2459224"/>
          </a:xfrm>
          <a:prstGeom prst="rect">
            <a:avLst/>
          </a:prstGeom>
          <a:solidFill>
            <a:srgbClr val="7FAAEB"/>
          </a:solidFill>
        </p:spPr>
      </p:sp>
      <p:sp>
        <p:nvSpPr>
          <p:cNvPr id="14" name="TextBox 14"/>
          <p:cNvSpPr txBox="1"/>
          <p:nvPr/>
        </p:nvSpPr>
        <p:spPr>
          <a:xfrm>
            <a:off x="2122233" y="135443"/>
            <a:ext cx="14835043" cy="198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0"/>
              </a:lnSpc>
            </a:pPr>
            <a:r>
              <a:rPr lang="en-US" sz="7000">
                <a:solidFill>
                  <a:srgbClr val="000000"/>
                </a:solidFill>
                <a:latin typeface="Cinzel Bold"/>
              </a:rPr>
              <a:t>(3) Despesas Financeiras (Totalização)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-363026" y="254803"/>
            <a:ext cx="1983545" cy="773897"/>
            <a:chOff x="0" y="0"/>
            <a:chExt cx="2644726" cy="1031862"/>
          </a:xfrm>
        </p:grpSpPr>
        <p:grpSp>
          <p:nvGrpSpPr>
            <p:cNvPr id="16" name="Group 16"/>
            <p:cNvGrpSpPr/>
            <p:nvPr/>
          </p:nvGrpSpPr>
          <p:grpSpPr>
            <a:xfrm rot="-10800000">
              <a:off x="0" y="46492"/>
              <a:ext cx="2644726" cy="938878"/>
              <a:chOff x="0" y="0"/>
              <a:chExt cx="10160000" cy="3606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01600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10160000" h="3606800">
                    <a:moveTo>
                      <a:pt x="101600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10160000" y="3606800"/>
                    </a:lnTo>
                    <a:lnTo>
                      <a:pt x="9118600" y="180340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1322363" y="114300"/>
              <a:ext cx="488515" cy="917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7"/>
                </a:lnSpc>
              </a:pPr>
              <a:r>
                <a:rPr lang="en-US" sz="5101">
                  <a:solidFill>
                    <a:srgbClr val="FFFFFF"/>
                  </a:solidFill>
                  <a:latin typeface="Aileron Heavy Bold"/>
                </a:rPr>
                <a:t>1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-311832" y="254803"/>
            <a:ext cx="1983545" cy="773897"/>
            <a:chOff x="0" y="0"/>
            <a:chExt cx="2644726" cy="1031862"/>
          </a:xfrm>
        </p:grpSpPr>
        <p:grpSp>
          <p:nvGrpSpPr>
            <p:cNvPr id="20" name="Group 20"/>
            <p:cNvGrpSpPr/>
            <p:nvPr/>
          </p:nvGrpSpPr>
          <p:grpSpPr>
            <a:xfrm rot="-10800000">
              <a:off x="0" y="46492"/>
              <a:ext cx="2644726" cy="938878"/>
              <a:chOff x="0" y="0"/>
              <a:chExt cx="10160000" cy="3606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01600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10160000" h="3606800">
                    <a:moveTo>
                      <a:pt x="101600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10160000" y="3606800"/>
                    </a:lnTo>
                    <a:lnTo>
                      <a:pt x="9118600" y="1803400"/>
                    </a:lnTo>
                    <a:close/>
                  </a:path>
                </a:pathLst>
              </a:custGeom>
              <a:solidFill>
                <a:srgbClr val="1F70EB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1322363" y="114300"/>
              <a:ext cx="488515" cy="917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7"/>
                </a:lnSpc>
              </a:pPr>
              <a:r>
                <a:rPr lang="en-US" sz="5101">
                  <a:solidFill>
                    <a:srgbClr val="FFFFFF"/>
                  </a:solidFill>
                  <a:latin typeface="Aileron Heavy Bold"/>
                </a:rPr>
                <a:t>1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 rot="-10800000">
            <a:off x="-311832" y="289672"/>
            <a:ext cx="1983545" cy="704158"/>
            <a:chOff x="0" y="0"/>
            <a:chExt cx="10160000" cy="3606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60000" cy="3606800"/>
            </a:xfrm>
            <a:custGeom>
              <a:avLst/>
              <a:gdLst/>
              <a:ahLst/>
              <a:cxnLst/>
              <a:rect l="l" t="t" r="r" b="b"/>
              <a:pathLst>
                <a:path w="10160000" h="3606800">
                  <a:moveTo>
                    <a:pt x="101600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0160000" y="3606800"/>
                  </a:lnTo>
                  <a:lnTo>
                    <a:pt x="9118600" y="180340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350752" y="369103"/>
            <a:ext cx="1320962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7"/>
              </a:lnSpc>
            </a:pPr>
            <a:r>
              <a:rPr lang="en-US" sz="5101" dirty="0">
                <a:solidFill>
                  <a:srgbClr val="1F70EB"/>
                </a:solidFill>
                <a:latin typeface="Aileron Heavy Bold"/>
              </a:rPr>
              <a:t>38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83626" y="505594"/>
            <a:ext cx="11720749" cy="2604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82"/>
              </a:lnSpc>
            </a:pPr>
            <a:r>
              <a:rPr lang="en-US" sz="6200">
                <a:solidFill>
                  <a:srgbClr val="000000"/>
                </a:solidFill>
                <a:latin typeface="Cinzel Bold"/>
              </a:rPr>
              <a:t>Diretrizes Adotadas na Confecção do Orçamento (Despesas)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363026" y="254803"/>
            <a:ext cx="1983545" cy="773897"/>
            <a:chOff x="0" y="0"/>
            <a:chExt cx="2644726" cy="1031862"/>
          </a:xfrm>
        </p:grpSpPr>
        <p:grpSp>
          <p:nvGrpSpPr>
            <p:cNvPr id="4" name="Group 4"/>
            <p:cNvGrpSpPr/>
            <p:nvPr/>
          </p:nvGrpSpPr>
          <p:grpSpPr>
            <a:xfrm rot="-10800000">
              <a:off x="0" y="46492"/>
              <a:ext cx="2644726" cy="938878"/>
              <a:chOff x="0" y="0"/>
              <a:chExt cx="10160000" cy="3606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01600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10160000" h="3606800">
                    <a:moveTo>
                      <a:pt x="101600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10160000" y="3606800"/>
                    </a:lnTo>
                    <a:lnTo>
                      <a:pt x="9118600" y="1803400"/>
                    </a:lnTo>
                    <a:close/>
                  </a:path>
                </a:pathLst>
              </a:custGeom>
              <a:solidFill>
                <a:srgbClr val="1F70EB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1322363" y="114300"/>
              <a:ext cx="488515" cy="917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7"/>
                </a:lnSpc>
              </a:pPr>
              <a:r>
                <a:rPr lang="en-US" sz="5101">
                  <a:solidFill>
                    <a:srgbClr val="FFFFFF"/>
                  </a:solidFill>
                  <a:latin typeface="Aileron Heavy Bold"/>
                </a:rPr>
                <a:t>3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3734547"/>
            <a:ext cx="16230600" cy="591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10" lvl="1" indent="-421005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MÉDIA HISTÓRICA (SET/21 A AGO/22).</a:t>
            </a:r>
          </a:p>
          <a:p>
            <a:pPr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marL="842010" lvl="1" indent="-421005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DATA BASE – ESTIMATIVA DE REAJUSTE DE 11% NA FOLHA EM JAN/23 COM IMPACTO EM FEV/23 E VIGÊNCIA ATÉ JAN/24.</a:t>
            </a:r>
          </a:p>
          <a:p>
            <a:pPr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marL="842010" lvl="1" indent="-421005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RESCISÕES\GRRF (MULTA FGTS) – PERMANECEM CUSTEADAS PELO FUNDO DE RESERVA.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52400" y="0"/>
            <a:ext cx="18592800" cy="2971800"/>
          </a:xfrm>
          <a:prstGeom prst="rect">
            <a:avLst/>
          </a:prstGeom>
          <a:solidFill>
            <a:srgbClr val="7FAAEB"/>
          </a:solidFill>
        </p:spPr>
      </p:sp>
      <p:sp>
        <p:nvSpPr>
          <p:cNvPr id="3" name="TextBox 3"/>
          <p:cNvSpPr txBox="1"/>
          <p:nvPr/>
        </p:nvSpPr>
        <p:spPr>
          <a:xfrm>
            <a:off x="1484727" y="971550"/>
            <a:ext cx="15318547" cy="2151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25"/>
              </a:lnSpc>
            </a:pPr>
            <a:r>
              <a:rPr lang="en-US" sz="7500" dirty="0">
                <a:solidFill>
                  <a:srgbClr val="000000"/>
                </a:solidFill>
                <a:latin typeface="Cinzel Bold"/>
              </a:rPr>
              <a:t>TOTAL GERAL DAS DESPESAS</a:t>
            </a:r>
          </a:p>
          <a:p>
            <a:pPr algn="ctr">
              <a:lnSpc>
                <a:spcPts val="8325"/>
              </a:lnSpc>
            </a:pPr>
            <a:r>
              <a:rPr lang="en-US" sz="7500" dirty="0">
                <a:solidFill>
                  <a:srgbClr val="000000"/>
                </a:solidFill>
                <a:latin typeface="Cinzel Bold"/>
              </a:rPr>
              <a:t>(ANUAL)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391311" y="3331937"/>
            <a:ext cx="6526983" cy="1424746"/>
            <a:chOff x="0" y="-38100"/>
            <a:chExt cx="8702644" cy="1899662"/>
          </a:xfrm>
        </p:grpSpPr>
        <p:sp>
          <p:nvSpPr>
            <p:cNvPr id="5" name="TextBox 5"/>
            <p:cNvSpPr txBox="1"/>
            <p:nvPr/>
          </p:nvSpPr>
          <p:spPr>
            <a:xfrm>
              <a:off x="0" y="-38100"/>
              <a:ext cx="8702644" cy="741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620"/>
                </a:lnSpc>
              </a:pPr>
              <a:r>
                <a:rPr lang="en-US" sz="3500" spc="210">
                  <a:latin typeface="Open Sans Bold"/>
                </a:rPr>
                <a:t>DESPESAS ADM. GERAIS (1)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868298"/>
              <a:ext cx="8702644" cy="9932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99"/>
                </a:lnSpc>
              </a:pPr>
              <a:r>
                <a:rPr lang="en-US" sz="4199" spc="41" dirty="0">
                  <a:solidFill>
                    <a:srgbClr val="0070C0"/>
                  </a:solidFill>
                  <a:latin typeface="Open Sans Light Bold"/>
                </a:rPr>
                <a:t>R$ 2.142.622,44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70720" y="3508087"/>
            <a:ext cx="247650" cy="247650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F70E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410361" y="5959174"/>
            <a:ext cx="6342870" cy="1747370"/>
            <a:chOff x="0" y="-38100"/>
            <a:chExt cx="8457159" cy="2329826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38100"/>
              <a:ext cx="8430878" cy="741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620"/>
                </a:lnSpc>
              </a:pPr>
              <a:r>
                <a:rPr lang="en-US" sz="3500" spc="210">
                  <a:latin typeface="Open Sans Bold"/>
                </a:rPr>
                <a:t>DESPESAS C/ PESSOAL (2)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6281" y="1298377"/>
              <a:ext cx="8430878" cy="993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300"/>
                </a:lnSpc>
              </a:pPr>
              <a:r>
                <a:rPr lang="en-US" sz="4200" spc="42" dirty="0">
                  <a:solidFill>
                    <a:srgbClr val="0070C0"/>
                  </a:solidFill>
                  <a:latin typeface="Open Sans Light Bold"/>
                </a:rPr>
                <a:t>R$ 4.254.835,76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54364" y="6101090"/>
            <a:ext cx="247650" cy="24765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F70EB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906564" y="3353782"/>
            <a:ext cx="6656425" cy="1317431"/>
            <a:chOff x="-1" y="401705"/>
            <a:chExt cx="8875234" cy="1756574"/>
          </a:xfrm>
        </p:grpSpPr>
        <p:sp>
          <p:nvSpPr>
            <p:cNvPr id="15" name="TextBox 15"/>
            <p:cNvSpPr txBox="1"/>
            <p:nvPr/>
          </p:nvSpPr>
          <p:spPr>
            <a:xfrm>
              <a:off x="-1" y="401705"/>
              <a:ext cx="8875234" cy="741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620"/>
                </a:lnSpc>
              </a:pPr>
              <a:r>
                <a:rPr lang="en-US" sz="3500" spc="210" dirty="0">
                  <a:latin typeface="Open Sans Bold"/>
                </a:rPr>
                <a:t>DESPESAS FINANCEIRAS (3)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1" y="1164930"/>
              <a:ext cx="8875234" cy="993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300"/>
                </a:lnSpc>
              </a:pPr>
              <a:r>
                <a:rPr lang="en-US" sz="4200" spc="42" dirty="0">
                  <a:solidFill>
                    <a:srgbClr val="0070C0"/>
                  </a:solidFill>
                  <a:latin typeface="Open Sans Light Bold"/>
                </a:rPr>
                <a:t>R$ 63.600,00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164469" y="3499085"/>
            <a:ext cx="247650" cy="247650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F70EB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4946540" y="9105900"/>
            <a:ext cx="8394919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9"/>
              </a:lnSpc>
            </a:pPr>
            <a:r>
              <a:rPr lang="en-US" sz="5499" spc="54" dirty="0">
                <a:solidFill>
                  <a:srgbClr val="1F70EB"/>
                </a:solidFill>
                <a:latin typeface="Open Sans Light Bold"/>
              </a:rPr>
              <a:t>TOTAL: R$ 7.406.592,34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-363026" y="254803"/>
            <a:ext cx="1983545" cy="773897"/>
            <a:chOff x="0" y="0"/>
            <a:chExt cx="2644726" cy="1031862"/>
          </a:xfrm>
        </p:grpSpPr>
        <p:grpSp>
          <p:nvGrpSpPr>
            <p:cNvPr id="21" name="Group 21"/>
            <p:cNvGrpSpPr/>
            <p:nvPr/>
          </p:nvGrpSpPr>
          <p:grpSpPr>
            <a:xfrm rot="-10800000">
              <a:off x="0" y="46492"/>
              <a:ext cx="2644726" cy="938878"/>
              <a:chOff x="0" y="0"/>
              <a:chExt cx="10160000" cy="3606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01600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10160000" h="3606800">
                    <a:moveTo>
                      <a:pt x="101600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10160000" y="3606800"/>
                    </a:lnTo>
                    <a:lnTo>
                      <a:pt x="9118600" y="180340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1322363" y="114300"/>
              <a:ext cx="488515" cy="917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7"/>
                </a:lnSpc>
              </a:pPr>
              <a:r>
                <a:rPr lang="en-US" sz="5101">
                  <a:solidFill>
                    <a:srgbClr val="FFFFFF"/>
                  </a:solidFill>
                  <a:latin typeface="Aileron Heavy Bold"/>
                </a:rPr>
                <a:t>1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906565" y="5959174"/>
            <a:ext cx="7836352" cy="2016268"/>
            <a:chOff x="0" y="-38100"/>
            <a:chExt cx="10448469" cy="2688357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38100"/>
              <a:ext cx="10448469" cy="1516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620"/>
                </a:lnSpc>
              </a:pPr>
              <a:r>
                <a:rPr lang="en-US" sz="3500" spc="210">
                  <a:latin typeface="Open Sans Bold"/>
                </a:rPr>
                <a:t>FUNDO DE RESERVA/INADIMPLÊNCIA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1656908"/>
              <a:ext cx="10448469" cy="993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300"/>
                </a:lnSpc>
              </a:pPr>
              <a:r>
                <a:rPr lang="en-US" sz="4200" spc="42" dirty="0">
                  <a:solidFill>
                    <a:srgbClr val="0070C0"/>
                  </a:solidFill>
                  <a:latin typeface="Open Sans Light Bold"/>
                </a:rPr>
                <a:t>R$ 945.534,14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287742" y="6101090"/>
            <a:ext cx="247650" cy="247650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F70EB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-363026" y="254803"/>
            <a:ext cx="1983545" cy="773897"/>
            <a:chOff x="0" y="0"/>
            <a:chExt cx="2644726" cy="1031862"/>
          </a:xfrm>
        </p:grpSpPr>
        <p:grpSp>
          <p:nvGrpSpPr>
            <p:cNvPr id="30" name="Group 30"/>
            <p:cNvGrpSpPr/>
            <p:nvPr/>
          </p:nvGrpSpPr>
          <p:grpSpPr>
            <a:xfrm rot="-10800000">
              <a:off x="0" y="46492"/>
              <a:ext cx="2644726" cy="938878"/>
              <a:chOff x="0" y="0"/>
              <a:chExt cx="10160000" cy="3606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01600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10160000" h="3606800">
                    <a:moveTo>
                      <a:pt x="101600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10160000" y="3606800"/>
                    </a:lnTo>
                    <a:lnTo>
                      <a:pt x="9118600" y="1803400"/>
                    </a:lnTo>
                    <a:close/>
                  </a:path>
                </a:pathLst>
              </a:custGeom>
              <a:solidFill>
                <a:srgbClr val="1F70EB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1322363" y="114300"/>
              <a:ext cx="488515" cy="917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7"/>
                </a:lnSpc>
              </a:pPr>
              <a:r>
                <a:rPr lang="en-US" sz="5101">
                  <a:solidFill>
                    <a:srgbClr val="FFFFFF"/>
                  </a:solidFill>
                  <a:latin typeface="Aileron Heavy Bold"/>
                </a:rPr>
                <a:t>1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 rot="-10800000">
            <a:off x="-363026" y="289672"/>
            <a:ext cx="1983545" cy="704158"/>
            <a:chOff x="0" y="0"/>
            <a:chExt cx="10160000" cy="3606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0160000" cy="3606800"/>
            </a:xfrm>
            <a:custGeom>
              <a:avLst/>
              <a:gdLst/>
              <a:ahLst/>
              <a:cxnLst/>
              <a:rect l="l" t="t" r="r" b="b"/>
              <a:pathLst>
                <a:path w="10160000" h="3606800">
                  <a:moveTo>
                    <a:pt x="101600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0160000" y="3606800"/>
                  </a:lnTo>
                  <a:lnTo>
                    <a:pt x="9118600" y="180340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299557" y="369103"/>
            <a:ext cx="1320962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7"/>
              </a:lnSpc>
            </a:pPr>
            <a:r>
              <a:rPr lang="en-US" sz="5101" dirty="0">
                <a:solidFill>
                  <a:srgbClr val="1F70EB"/>
                </a:solidFill>
                <a:latin typeface="Aileron Heavy Bold"/>
              </a:rPr>
              <a:t>39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52400" y="0"/>
            <a:ext cx="18592800" cy="2971800"/>
          </a:xfrm>
          <a:prstGeom prst="rect">
            <a:avLst/>
          </a:prstGeom>
          <a:solidFill>
            <a:srgbClr val="7FAAEB"/>
          </a:solidFill>
        </p:spPr>
      </p:sp>
      <p:sp>
        <p:nvSpPr>
          <p:cNvPr id="3" name="TextBox 3"/>
          <p:cNvSpPr txBox="1"/>
          <p:nvPr/>
        </p:nvSpPr>
        <p:spPr>
          <a:xfrm>
            <a:off x="1484727" y="521970"/>
            <a:ext cx="15774573" cy="198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0"/>
              </a:lnSpc>
            </a:pPr>
            <a:r>
              <a:rPr lang="en-US" sz="7000">
                <a:solidFill>
                  <a:srgbClr val="000000"/>
                </a:solidFill>
                <a:latin typeface="Cinzel Bold"/>
              </a:rPr>
              <a:t>APURAÇÃO DA TAXA CONDOMINIAL (Mensal)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-6927" y="3543617"/>
            <a:ext cx="18288000" cy="6772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88858" lvl="1" indent="-544429">
              <a:lnSpc>
                <a:spcPts val="7565"/>
              </a:lnSpc>
              <a:buFont typeface="Arial"/>
              <a:buChar char="•"/>
            </a:pPr>
            <a:r>
              <a:rPr lang="en-US" sz="5043" spc="50" dirty="0">
                <a:solidFill>
                  <a:srgbClr val="000000"/>
                </a:solidFill>
                <a:latin typeface="Source Serif Pro Bold"/>
              </a:rPr>
              <a:t>TOTAL GERAL DAS DESPESAS BRUTAS: </a:t>
            </a:r>
            <a:r>
              <a:rPr lang="en-US" sz="5043" u="sng" spc="50" dirty="0">
                <a:solidFill>
                  <a:srgbClr val="1F70EB"/>
                </a:solidFill>
                <a:latin typeface="Source Serif Pro Bold"/>
              </a:rPr>
              <a:t>R$ 617.216,03</a:t>
            </a:r>
            <a:r>
              <a:rPr lang="en-US" sz="5043" spc="50" dirty="0">
                <a:solidFill>
                  <a:srgbClr val="1F70EB"/>
                </a:solidFill>
                <a:latin typeface="Source Serif Pro Bold"/>
              </a:rPr>
              <a:t>.</a:t>
            </a:r>
          </a:p>
          <a:p>
            <a:pPr>
              <a:lnSpc>
                <a:spcPts val="7565"/>
              </a:lnSpc>
            </a:pPr>
            <a:endParaRPr lang="en-US" sz="5043" spc="50" dirty="0">
              <a:solidFill>
                <a:srgbClr val="1F70EB"/>
              </a:solidFill>
              <a:latin typeface="Source Serif Pro Bold"/>
            </a:endParaRPr>
          </a:p>
          <a:p>
            <a:pPr marL="1088858" lvl="1" indent="-544429">
              <a:lnSpc>
                <a:spcPts val="7565"/>
              </a:lnSpc>
              <a:buFont typeface="Arial"/>
              <a:buChar char="•"/>
            </a:pPr>
            <a:r>
              <a:rPr lang="en-US" sz="5043" spc="50" dirty="0">
                <a:solidFill>
                  <a:srgbClr val="000000"/>
                </a:solidFill>
                <a:latin typeface="Source Serif Pro Bold"/>
              </a:rPr>
              <a:t>TOTAL CONTA ACORDO: </a:t>
            </a:r>
            <a:r>
              <a:rPr lang="en-US" sz="5043" u="sng" spc="50" dirty="0">
                <a:solidFill>
                  <a:srgbClr val="1F70EB"/>
                </a:solidFill>
                <a:latin typeface="Source Serif Pro Bold"/>
              </a:rPr>
              <a:t>R$ 25.461,02</a:t>
            </a:r>
            <a:r>
              <a:rPr lang="en-US" sz="5043" spc="50" dirty="0">
                <a:solidFill>
                  <a:srgbClr val="000000"/>
                </a:solidFill>
                <a:latin typeface="Source Serif Pro Bold"/>
              </a:rPr>
              <a:t> (MÉDIA).</a:t>
            </a:r>
          </a:p>
          <a:p>
            <a:pPr marL="544429" lvl="1">
              <a:lnSpc>
                <a:spcPts val="7565"/>
              </a:lnSpc>
            </a:pPr>
            <a:endParaRPr lang="en-US" sz="5043" spc="50" dirty="0">
              <a:solidFill>
                <a:srgbClr val="000000"/>
              </a:solidFill>
              <a:latin typeface="Source Serif Pro Bold"/>
            </a:endParaRPr>
          </a:p>
          <a:p>
            <a:pPr marL="1088858" lvl="1" indent="-544429">
              <a:lnSpc>
                <a:spcPts val="7565"/>
              </a:lnSpc>
              <a:buFont typeface="Arial"/>
              <a:buChar char="•"/>
            </a:pPr>
            <a:r>
              <a:rPr lang="en-US" sz="5043" spc="50" dirty="0">
                <a:solidFill>
                  <a:srgbClr val="000000"/>
                </a:solidFill>
                <a:latin typeface="Source Serif Pro Bold"/>
              </a:rPr>
              <a:t>TOTAL SALDO REMANESCENTE: </a:t>
            </a:r>
            <a:r>
              <a:rPr lang="en-US" sz="5043" u="sng" spc="50" dirty="0">
                <a:solidFill>
                  <a:srgbClr val="1F70EB"/>
                </a:solidFill>
                <a:latin typeface="Source Serif Pro Bold"/>
              </a:rPr>
              <a:t>R$ 16.666,67</a:t>
            </a:r>
            <a:r>
              <a:rPr lang="en-US" sz="5043" spc="50" dirty="0">
                <a:solidFill>
                  <a:srgbClr val="000000"/>
                </a:solidFill>
                <a:latin typeface="Source Serif Pro Bold"/>
              </a:rPr>
              <a:t> (MÉDIA).</a:t>
            </a:r>
          </a:p>
          <a:p>
            <a:pPr>
              <a:lnSpc>
                <a:spcPts val="7565"/>
              </a:lnSpc>
            </a:pPr>
            <a:endParaRPr lang="en-US" sz="5043" spc="50" dirty="0">
              <a:solidFill>
                <a:srgbClr val="000000"/>
              </a:solidFill>
              <a:latin typeface="Source Serif Pro Bold"/>
            </a:endParaRPr>
          </a:p>
          <a:p>
            <a:pPr marL="1088858" lvl="1" indent="-544429">
              <a:lnSpc>
                <a:spcPts val="7565"/>
              </a:lnSpc>
              <a:buFont typeface="Arial"/>
              <a:buChar char="•"/>
            </a:pPr>
            <a:r>
              <a:rPr lang="en-US" sz="5043" spc="50" dirty="0">
                <a:solidFill>
                  <a:srgbClr val="000000"/>
                </a:solidFill>
                <a:latin typeface="Source Serif Pro Bold"/>
              </a:rPr>
              <a:t>TOTAL DAS DESPESAS LÍQUIDAS: </a:t>
            </a:r>
            <a:r>
              <a:rPr lang="en-US" sz="5043" u="sng" spc="50" dirty="0">
                <a:solidFill>
                  <a:srgbClr val="1F70EB"/>
                </a:solidFill>
                <a:latin typeface="Source Serif Pro Bold"/>
              </a:rPr>
              <a:t>R$ 575.088,34</a:t>
            </a:r>
            <a:r>
              <a:rPr lang="en-US" sz="5043" spc="50" dirty="0">
                <a:solidFill>
                  <a:srgbClr val="000000"/>
                </a:solidFill>
                <a:latin typeface="Source Serif Pro Bold"/>
              </a:rPr>
              <a:t>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363026" y="254803"/>
            <a:ext cx="1983545" cy="773897"/>
            <a:chOff x="0" y="0"/>
            <a:chExt cx="2644726" cy="1031862"/>
          </a:xfrm>
        </p:grpSpPr>
        <p:grpSp>
          <p:nvGrpSpPr>
            <p:cNvPr id="6" name="Group 6"/>
            <p:cNvGrpSpPr/>
            <p:nvPr/>
          </p:nvGrpSpPr>
          <p:grpSpPr>
            <a:xfrm rot="-10800000">
              <a:off x="0" y="46492"/>
              <a:ext cx="2644726" cy="938878"/>
              <a:chOff x="0" y="0"/>
              <a:chExt cx="10160000" cy="3606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01600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10160000" h="3606800">
                    <a:moveTo>
                      <a:pt x="101600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10160000" y="3606800"/>
                    </a:lnTo>
                    <a:lnTo>
                      <a:pt x="9118600" y="180340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1322363" y="114300"/>
              <a:ext cx="488515" cy="917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7"/>
                </a:lnSpc>
              </a:pPr>
              <a:r>
                <a:rPr lang="en-US" sz="5101">
                  <a:solidFill>
                    <a:srgbClr val="FFFFFF"/>
                  </a:solidFill>
                  <a:latin typeface="Aileron Heavy Bold"/>
                </a:rPr>
                <a:t>1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363026" y="254803"/>
            <a:ext cx="1983545" cy="773897"/>
            <a:chOff x="0" y="0"/>
            <a:chExt cx="2644726" cy="1031862"/>
          </a:xfrm>
        </p:grpSpPr>
        <p:grpSp>
          <p:nvGrpSpPr>
            <p:cNvPr id="10" name="Group 10"/>
            <p:cNvGrpSpPr/>
            <p:nvPr/>
          </p:nvGrpSpPr>
          <p:grpSpPr>
            <a:xfrm rot="-10800000">
              <a:off x="0" y="46492"/>
              <a:ext cx="2644726" cy="938878"/>
              <a:chOff x="0" y="0"/>
              <a:chExt cx="10160000" cy="3606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600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10160000" h="3606800">
                    <a:moveTo>
                      <a:pt x="101600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10160000" y="3606800"/>
                    </a:lnTo>
                    <a:lnTo>
                      <a:pt x="9118600" y="1803400"/>
                    </a:lnTo>
                    <a:close/>
                  </a:path>
                </a:pathLst>
              </a:custGeom>
              <a:solidFill>
                <a:srgbClr val="1F70EB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1322363" y="114300"/>
              <a:ext cx="488515" cy="917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7"/>
                </a:lnSpc>
              </a:pPr>
              <a:r>
                <a:rPr lang="en-US" sz="5101">
                  <a:solidFill>
                    <a:srgbClr val="FFFFFF"/>
                  </a:solidFill>
                  <a:latin typeface="Aileron Heavy Bold"/>
                </a:rPr>
                <a:t>1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 rot="-10800000">
            <a:off x="-363026" y="289672"/>
            <a:ext cx="1983545" cy="704158"/>
            <a:chOff x="0" y="0"/>
            <a:chExt cx="10160000" cy="3606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160000" cy="3606800"/>
            </a:xfrm>
            <a:custGeom>
              <a:avLst/>
              <a:gdLst/>
              <a:ahLst/>
              <a:cxnLst/>
              <a:rect l="l" t="t" r="r" b="b"/>
              <a:pathLst>
                <a:path w="10160000" h="3606800">
                  <a:moveTo>
                    <a:pt x="101600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0160000" y="3606800"/>
                  </a:lnTo>
                  <a:lnTo>
                    <a:pt x="9118600" y="180340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299557" y="369103"/>
            <a:ext cx="1320962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7"/>
              </a:lnSpc>
            </a:pPr>
            <a:r>
              <a:rPr lang="en-US" sz="5101" dirty="0">
                <a:solidFill>
                  <a:srgbClr val="1F70EB"/>
                </a:solidFill>
                <a:latin typeface="Aileron Heavy Bold"/>
              </a:rPr>
              <a:t>40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52400" y="-142875"/>
            <a:ext cx="18592800" cy="3524987"/>
          </a:xfrm>
          <a:prstGeom prst="rect">
            <a:avLst/>
          </a:prstGeom>
          <a:solidFill>
            <a:srgbClr val="7FAAEB"/>
          </a:solidFill>
        </p:spPr>
      </p:sp>
      <p:sp>
        <p:nvSpPr>
          <p:cNvPr id="3" name="TextBox 3"/>
          <p:cNvSpPr txBox="1"/>
          <p:nvPr/>
        </p:nvSpPr>
        <p:spPr>
          <a:xfrm>
            <a:off x="1090568" y="1047750"/>
            <a:ext cx="16168732" cy="198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0"/>
              </a:lnSpc>
            </a:pPr>
            <a:r>
              <a:rPr lang="en-US" sz="7000">
                <a:solidFill>
                  <a:srgbClr val="000000"/>
                </a:solidFill>
                <a:latin typeface="Cinzel Bold"/>
              </a:rPr>
              <a:t>APURAÇÃO DA TAXA CONDOMINIAL (Mensal)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3382112"/>
            <a:ext cx="18288000" cy="6618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88136" lvl="1" indent="-544068">
              <a:lnSpc>
                <a:spcPts val="7560"/>
              </a:lnSpc>
              <a:buFont typeface="Arial"/>
              <a:buChar char="•"/>
            </a:pPr>
            <a:r>
              <a:rPr lang="en-US" sz="5040" spc="50" dirty="0">
                <a:solidFill>
                  <a:srgbClr val="000000"/>
                </a:solidFill>
                <a:latin typeface="Source Sans Pro Bold"/>
              </a:rPr>
              <a:t>DESPESAS LÍQUIDAS: </a:t>
            </a:r>
            <a:r>
              <a:rPr lang="en-US" sz="5040" u="sng" spc="50" dirty="0">
                <a:solidFill>
                  <a:srgbClr val="1F70EB"/>
                </a:solidFill>
                <a:latin typeface="Source Sans Pro Bold"/>
              </a:rPr>
              <a:t>R$ 575.088,34</a:t>
            </a:r>
            <a:r>
              <a:rPr lang="en-US" sz="5040" spc="50" dirty="0">
                <a:solidFill>
                  <a:srgbClr val="000000"/>
                </a:solidFill>
                <a:latin typeface="Source Sans Pro Bold"/>
              </a:rPr>
              <a:t>.</a:t>
            </a:r>
          </a:p>
          <a:p>
            <a:pPr>
              <a:lnSpc>
                <a:spcPts val="7560"/>
              </a:lnSpc>
            </a:pPr>
            <a:endParaRPr lang="en-US" sz="5040" spc="50" dirty="0">
              <a:solidFill>
                <a:srgbClr val="000000"/>
              </a:solidFill>
              <a:latin typeface="Source Sans Pro Bold"/>
            </a:endParaRPr>
          </a:p>
          <a:p>
            <a:pPr marL="1088136" lvl="1" indent="-544068">
              <a:lnSpc>
                <a:spcPts val="7560"/>
              </a:lnSpc>
              <a:buFont typeface="Arial"/>
              <a:buChar char="•"/>
            </a:pPr>
            <a:r>
              <a:rPr lang="en-US" sz="5040" spc="50" dirty="0">
                <a:solidFill>
                  <a:srgbClr val="000000"/>
                </a:solidFill>
                <a:latin typeface="Source Sans Pro Bold"/>
              </a:rPr>
              <a:t>PROPOSTA DE TAXA </a:t>
            </a:r>
            <a:r>
              <a:rPr lang="en-US" sz="5040" u="sng" spc="50" dirty="0">
                <a:solidFill>
                  <a:srgbClr val="000000"/>
                </a:solidFill>
                <a:latin typeface="Source Sans Pro Bold"/>
              </a:rPr>
              <a:t>COM DESCONTO</a:t>
            </a:r>
            <a:r>
              <a:rPr lang="en-US" sz="5040" spc="50" dirty="0">
                <a:solidFill>
                  <a:srgbClr val="000000"/>
                </a:solidFill>
                <a:latin typeface="Source Sans Pro Bold"/>
              </a:rPr>
              <a:t> (1.045 UNIDADES):           </a:t>
            </a:r>
            <a:r>
              <a:rPr lang="en-US" sz="5040" spc="50" dirty="0">
                <a:solidFill>
                  <a:srgbClr val="1F70EB"/>
                </a:solidFill>
                <a:latin typeface="Source Sans Pro Bold Italics"/>
              </a:rPr>
              <a:t>R$ </a:t>
            </a:r>
            <a:r>
              <a:rPr lang="en-US" sz="5040" u="sng" spc="50" dirty="0">
                <a:solidFill>
                  <a:srgbClr val="1F70EB"/>
                </a:solidFill>
                <a:latin typeface="Source Sans Pro Bold Italics"/>
              </a:rPr>
              <a:t>550,32</a:t>
            </a:r>
            <a:r>
              <a:rPr lang="en-US" sz="5040" spc="50" dirty="0">
                <a:solidFill>
                  <a:srgbClr val="000000"/>
                </a:solidFill>
                <a:latin typeface="Source Sans Pro Bold Italics"/>
              </a:rPr>
              <a:t>.</a:t>
            </a:r>
          </a:p>
          <a:p>
            <a:pPr>
              <a:lnSpc>
                <a:spcPts val="7560"/>
              </a:lnSpc>
            </a:pPr>
            <a:endParaRPr lang="en-US" sz="5040" spc="50" dirty="0">
              <a:solidFill>
                <a:srgbClr val="000000"/>
              </a:solidFill>
              <a:latin typeface="Source Sans Pro Bold Italics"/>
            </a:endParaRPr>
          </a:p>
          <a:p>
            <a:pPr marL="1088136" lvl="1" indent="-544068">
              <a:lnSpc>
                <a:spcPts val="7560"/>
              </a:lnSpc>
              <a:buFont typeface="Arial"/>
              <a:buChar char="•"/>
            </a:pPr>
            <a:r>
              <a:rPr lang="en-US" sz="5040" spc="50" dirty="0">
                <a:solidFill>
                  <a:srgbClr val="000000"/>
                </a:solidFill>
                <a:latin typeface="Source Sans Pro Bold"/>
              </a:rPr>
              <a:t>PROPOSTA DE TAXA </a:t>
            </a:r>
            <a:r>
              <a:rPr lang="en-US" sz="5040" u="sng" spc="50" dirty="0">
                <a:solidFill>
                  <a:srgbClr val="000000"/>
                </a:solidFill>
                <a:latin typeface="Source Sans Pro Bold"/>
              </a:rPr>
              <a:t>SEM DESCONTO</a:t>
            </a:r>
            <a:r>
              <a:rPr lang="en-US" sz="5040" spc="50" dirty="0">
                <a:solidFill>
                  <a:srgbClr val="000000"/>
                </a:solidFill>
                <a:latin typeface="Source Sans Pro Bold"/>
              </a:rPr>
              <a:t> (1.045 UNIDADES):     </a:t>
            </a:r>
            <a:r>
              <a:rPr lang="en-US" sz="5040" u="sng" spc="50" dirty="0">
                <a:solidFill>
                  <a:srgbClr val="1F70EB"/>
                </a:solidFill>
                <a:latin typeface="Source Sans Pro Bold Italics"/>
              </a:rPr>
              <a:t>R$ 611,47</a:t>
            </a:r>
            <a:r>
              <a:rPr lang="en-US" sz="5040" u="sng" spc="50" dirty="0">
                <a:solidFill>
                  <a:srgbClr val="000000"/>
                </a:solidFill>
                <a:latin typeface="Source Sans Pro Bold Italics"/>
              </a:rPr>
              <a:t>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389089" y="2327659"/>
            <a:ext cx="1983545" cy="773897"/>
            <a:chOff x="0" y="0"/>
            <a:chExt cx="2644726" cy="1031862"/>
          </a:xfrm>
        </p:grpSpPr>
        <p:grpSp>
          <p:nvGrpSpPr>
            <p:cNvPr id="6" name="Group 6"/>
            <p:cNvGrpSpPr/>
            <p:nvPr/>
          </p:nvGrpSpPr>
          <p:grpSpPr>
            <a:xfrm rot="-10800000">
              <a:off x="0" y="46492"/>
              <a:ext cx="2644726" cy="938878"/>
              <a:chOff x="0" y="0"/>
              <a:chExt cx="10160000" cy="3606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01600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10160000" h="3606800">
                    <a:moveTo>
                      <a:pt x="101600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10160000" y="3606800"/>
                    </a:lnTo>
                    <a:lnTo>
                      <a:pt x="9118600" y="180340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1322363" y="114300"/>
              <a:ext cx="488515" cy="917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7"/>
                </a:lnSpc>
              </a:pPr>
              <a:r>
                <a:rPr lang="en-US" sz="5101">
                  <a:solidFill>
                    <a:srgbClr val="FFFFFF"/>
                  </a:solidFill>
                  <a:latin typeface="Aileron Heavy Bold"/>
                </a:rPr>
                <a:t>1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52400" y="2327659"/>
            <a:ext cx="1983545" cy="773897"/>
            <a:chOff x="0" y="0"/>
            <a:chExt cx="2644726" cy="1031862"/>
          </a:xfrm>
        </p:grpSpPr>
        <p:grpSp>
          <p:nvGrpSpPr>
            <p:cNvPr id="11" name="Group 11"/>
            <p:cNvGrpSpPr/>
            <p:nvPr/>
          </p:nvGrpSpPr>
          <p:grpSpPr>
            <a:xfrm rot="-10800000">
              <a:off x="0" y="46492"/>
              <a:ext cx="2644726" cy="938878"/>
              <a:chOff x="0" y="0"/>
              <a:chExt cx="10160000" cy="3606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01600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10160000" h="3606800">
                    <a:moveTo>
                      <a:pt x="101600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10160000" y="3606800"/>
                    </a:lnTo>
                    <a:lnTo>
                      <a:pt x="9118600" y="1803400"/>
                    </a:lnTo>
                    <a:close/>
                  </a:path>
                </a:pathLst>
              </a:custGeom>
              <a:solidFill>
                <a:srgbClr val="1F70EB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1322363" y="114300"/>
              <a:ext cx="488515" cy="917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7"/>
                </a:lnSpc>
              </a:pPr>
              <a:r>
                <a:rPr lang="en-US" sz="5101">
                  <a:solidFill>
                    <a:srgbClr val="FFFFFF"/>
                  </a:solidFill>
                  <a:latin typeface="Aileron Heavy Bold"/>
                </a:rPr>
                <a:t>1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-389089" y="2362528"/>
            <a:ext cx="1983545" cy="704158"/>
            <a:chOff x="0" y="0"/>
            <a:chExt cx="10160000" cy="3606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160000" cy="3606800"/>
            </a:xfrm>
            <a:custGeom>
              <a:avLst/>
              <a:gdLst/>
              <a:ahLst/>
              <a:cxnLst/>
              <a:rect l="l" t="t" r="r" b="b"/>
              <a:pathLst>
                <a:path w="10160000" h="3606800">
                  <a:moveTo>
                    <a:pt x="101600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0160000" y="3606800"/>
                  </a:lnTo>
                  <a:lnTo>
                    <a:pt x="9118600" y="180340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339644" y="2441245"/>
            <a:ext cx="1320962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7"/>
              </a:lnSpc>
            </a:pPr>
            <a:r>
              <a:rPr lang="en-US" sz="5101" dirty="0">
                <a:solidFill>
                  <a:srgbClr val="1F70EB"/>
                </a:solidFill>
                <a:latin typeface="Aileron Heavy Bold"/>
              </a:rPr>
              <a:t>41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52400" y="-771893"/>
            <a:ext cx="18592800" cy="3524987"/>
          </a:xfrm>
          <a:prstGeom prst="rect">
            <a:avLst/>
          </a:prstGeom>
          <a:solidFill>
            <a:srgbClr val="7FAAEB"/>
          </a:solidFill>
        </p:spPr>
      </p:sp>
      <p:sp>
        <p:nvSpPr>
          <p:cNvPr id="3" name="TextBox 3"/>
          <p:cNvSpPr txBox="1"/>
          <p:nvPr/>
        </p:nvSpPr>
        <p:spPr>
          <a:xfrm>
            <a:off x="1090568" y="442544"/>
            <a:ext cx="16168732" cy="198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0"/>
              </a:lnSpc>
            </a:pPr>
            <a:r>
              <a:rPr lang="en-US" sz="7000">
                <a:solidFill>
                  <a:srgbClr val="000000"/>
                </a:solidFill>
                <a:latin typeface="Cinzel Bold"/>
              </a:rPr>
              <a:t>VALOR / PERCENTUAL DE REAJUSTE PROPOSTO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02683" y="2803950"/>
            <a:ext cx="18288000" cy="7449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692634" lvl="1" indent="-846317">
              <a:lnSpc>
                <a:spcPts val="11759"/>
              </a:lnSpc>
              <a:buFont typeface="Arial"/>
              <a:buChar char="•"/>
            </a:pPr>
            <a:r>
              <a:rPr lang="en-US" sz="7839" spc="78" dirty="0">
                <a:solidFill>
                  <a:srgbClr val="000000"/>
                </a:solidFill>
                <a:latin typeface="Source Sans Pro Bold"/>
              </a:rPr>
              <a:t>VALOR DA TAXA ANTIGA: </a:t>
            </a:r>
            <a:r>
              <a:rPr lang="en-US" sz="7839" spc="78" dirty="0">
                <a:solidFill>
                  <a:srgbClr val="0070C0"/>
                </a:solidFill>
                <a:latin typeface="Source Sans Pro Bold"/>
              </a:rPr>
              <a:t>R$ 550,32</a:t>
            </a:r>
          </a:p>
          <a:p>
            <a:pPr marL="1692634" lvl="1" indent="-846317">
              <a:lnSpc>
                <a:spcPts val="11759"/>
              </a:lnSpc>
              <a:buFont typeface="Arial"/>
              <a:buChar char="•"/>
            </a:pPr>
            <a:r>
              <a:rPr lang="en-US" sz="7839" spc="78" dirty="0">
                <a:solidFill>
                  <a:srgbClr val="000000"/>
                </a:solidFill>
                <a:latin typeface="Source Sans Pro Bold"/>
              </a:rPr>
              <a:t>REAJUSTE DE: </a:t>
            </a:r>
            <a:r>
              <a:rPr lang="en-US" sz="7839" spc="78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 Bold"/>
              </a:rPr>
              <a:t>0%</a:t>
            </a:r>
          </a:p>
          <a:p>
            <a:pPr marL="1692641" lvl="1" indent="-846320">
              <a:lnSpc>
                <a:spcPts val="11759"/>
              </a:lnSpc>
              <a:buFont typeface="Arial"/>
              <a:buChar char="•"/>
            </a:pPr>
            <a:r>
              <a:rPr lang="en-US" sz="7839" spc="78" dirty="0">
                <a:solidFill>
                  <a:srgbClr val="000000"/>
                </a:solidFill>
                <a:latin typeface="Source Sans Pro Bold"/>
              </a:rPr>
              <a:t>VALOR DA TAXA PROPOSTA: 				</a:t>
            </a:r>
            <a:r>
              <a:rPr lang="en-US" sz="7839" spc="78" dirty="0">
                <a:solidFill>
                  <a:srgbClr val="FF0000"/>
                </a:solidFill>
                <a:latin typeface="Source Sans Pro Bold"/>
              </a:rPr>
              <a:t>R$ 550,32</a:t>
            </a:r>
          </a:p>
          <a:p>
            <a:pPr marL="846321" lvl="1">
              <a:lnSpc>
                <a:spcPts val="11759"/>
              </a:lnSpc>
            </a:pPr>
            <a:endParaRPr lang="en-US" sz="7839" spc="78" dirty="0">
              <a:solidFill>
                <a:srgbClr val="000000"/>
              </a:solidFill>
              <a:latin typeface="Source Sans Pro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389089" y="1807010"/>
            <a:ext cx="1983545" cy="773897"/>
            <a:chOff x="0" y="0"/>
            <a:chExt cx="2644726" cy="1031862"/>
          </a:xfrm>
        </p:grpSpPr>
        <p:grpSp>
          <p:nvGrpSpPr>
            <p:cNvPr id="6" name="Group 6"/>
            <p:cNvGrpSpPr/>
            <p:nvPr/>
          </p:nvGrpSpPr>
          <p:grpSpPr>
            <a:xfrm rot="-10800000">
              <a:off x="0" y="46492"/>
              <a:ext cx="2644726" cy="938878"/>
              <a:chOff x="0" y="0"/>
              <a:chExt cx="10160000" cy="3606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01600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10160000" h="3606800">
                    <a:moveTo>
                      <a:pt x="101600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10160000" y="3606800"/>
                    </a:lnTo>
                    <a:lnTo>
                      <a:pt x="9118600" y="180340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1322363" y="114300"/>
              <a:ext cx="488515" cy="917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7"/>
                </a:lnSpc>
              </a:pPr>
              <a:r>
                <a:rPr lang="en-US" sz="5101">
                  <a:solidFill>
                    <a:srgbClr val="FFFFFF"/>
                  </a:solidFill>
                  <a:latin typeface="Aileron Heavy Bold"/>
                </a:rPr>
                <a:t>1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152400" y="1807010"/>
            <a:ext cx="1983545" cy="773897"/>
            <a:chOff x="0" y="0"/>
            <a:chExt cx="2644726" cy="1031862"/>
          </a:xfrm>
        </p:grpSpPr>
        <p:grpSp>
          <p:nvGrpSpPr>
            <p:cNvPr id="10" name="Group 10"/>
            <p:cNvGrpSpPr/>
            <p:nvPr/>
          </p:nvGrpSpPr>
          <p:grpSpPr>
            <a:xfrm rot="-10800000">
              <a:off x="0" y="46492"/>
              <a:ext cx="2644726" cy="938878"/>
              <a:chOff x="0" y="0"/>
              <a:chExt cx="10160000" cy="3606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600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10160000" h="3606800">
                    <a:moveTo>
                      <a:pt x="101600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10160000" y="3606800"/>
                    </a:lnTo>
                    <a:lnTo>
                      <a:pt x="9118600" y="1803400"/>
                    </a:lnTo>
                    <a:close/>
                  </a:path>
                </a:pathLst>
              </a:custGeom>
              <a:solidFill>
                <a:srgbClr val="1F70EB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1322363" y="114300"/>
              <a:ext cx="488515" cy="917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7"/>
                </a:lnSpc>
              </a:pPr>
              <a:r>
                <a:rPr lang="en-US" sz="5101">
                  <a:solidFill>
                    <a:srgbClr val="FFFFFF"/>
                  </a:solidFill>
                  <a:latin typeface="Aileron Heavy Bold"/>
                </a:rPr>
                <a:t>1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 rot="-10800000">
            <a:off x="-389089" y="1841879"/>
            <a:ext cx="1983545" cy="704158"/>
            <a:chOff x="0" y="0"/>
            <a:chExt cx="10160000" cy="3606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160000" cy="3606800"/>
            </a:xfrm>
            <a:custGeom>
              <a:avLst/>
              <a:gdLst/>
              <a:ahLst/>
              <a:cxnLst/>
              <a:rect l="l" t="t" r="r" b="b"/>
              <a:pathLst>
                <a:path w="10160000" h="3606800">
                  <a:moveTo>
                    <a:pt x="101600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0160000" y="3606800"/>
                  </a:lnTo>
                  <a:lnTo>
                    <a:pt x="9118600" y="180340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339644" y="1920596"/>
            <a:ext cx="1320962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7"/>
              </a:lnSpc>
            </a:pPr>
            <a:r>
              <a:rPr lang="en-US" sz="5101" dirty="0">
                <a:solidFill>
                  <a:srgbClr val="1F70EB"/>
                </a:solidFill>
                <a:latin typeface="Aileron Heavy Bold"/>
              </a:rPr>
              <a:t>42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52400" y="0"/>
            <a:ext cx="18592800" cy="2971800"/>
          </a:xfrm>
          <a:prstGeom prst="rect">
            <a:avLst/>
          </a:prstGeom>
          <a:solidFill>
            <a:srgbClr val="7FAAEB">
              <a:alpha val="29804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1484727" y="193929"/>
            <a:ext cx="15774573" cy="266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33"/>
              </a:lnSpc>
            </a:pPr>
            <a:r>
              <a:rPr lang="en-US" sz="9399">
                <a:solidFill>
                  <a:srgbClr val="9F1006"/>
                </a:solidFill>
                <a:latin typeface="Source Serif Pro Bold"/>
              </a:rPr>
              <a:t>AGRADECEMOS A ATENÇÃO!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24200" y="4852423"/>
            <a:ext cx="10315303" cy="24627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00767" y="236947"/>
            <a:ext cx="14246532" cy="2526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9"/>
              </a:lnSpc>
            </a:pPr>
            <a:r>
              <a:rPr lang="en-US" sz="5999">
                <a:solidFill>
                  <a:srgbClr val="000000"/>
                </a:solidFill>
                <a:latin typeface="Cinzel Bold"/>
              </a:rPr>
              <a:t>Diretrizes Adotadas na Confecção do Orçamento (Receitas)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363026" y="254803"/>
            <a:ext cx="1983545" cy="773897"/>
            <a:chOff x="0" y="0"/>
            <a:chExt cx="2644726" cy="1031862"/>
          </a:xfrm>
        </p:grpSpPr>
        <p:grpSp>
          <p:nvGrpSpPr>
            <p:cNvPr id="4" name="Group 4"/>
            <p:cNvGrpSpPr/>
            <p:nvPr/>
          </p:nvGrpSpPr>
          <p:grpSpPr>
            <a:xfrm rot="-10800000">
              <a:off x="0" y="46492"/>
              <a:ext cx="2644726" cy="938878"/>
              <a:chOff x="0" y="0"/>
              <a:chExt cx="10160000" cy="3606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01600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10160000" h="3606800">
                    <a:moveTo>
                      <a:pt x="101600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10160000" y="3606800"/>
                    </a:lnTo>
                    <a:lnTo>
                      <a:pt x="9118600" y="1803400"/>
                    </a:lnTo>
                    <a:close/>
                  </a:path>
                </a:pathLst>
              </a:custGeom>
              <a:solidFill>
                <a:srgbClr val="1F70EB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1322363" y="114300"/>
              <a:ext cx="488515" cy="917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7"/>
                </a:lnSpc>
              </a:pPr>
              <a:r>
                <a:rPr lang="en-US" sz="5101">
                  <a:solidFill>
                    <a:srgbClr val="FFFFFF"/>
                  </a:solidFill>
                  <a:latin typeface="Aileron Heavy Bold"/>
                </a:rPr>
                <a:t>4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3395980"/>
            <a:ext cx="16230600" cy="6658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05" lvl="1" indent="-421003" algn="just">
              <a:lnSpc>
                <a:spcPts val="5810"/>
              </a:lnSpc>
              <a:buFont typeface="Arial"/>
              <a:buChar char="•"/>
            </a:pPr>
            <a:r>
              <a:rPr lang="en-US" sz="3899" u="sng" spc="538" dirty="0">
                <a:solidFill>
                  <a:srgbClr val="000000"/>
                </a:solidFill>
                <a:latin typeface="Source Serif Pro Bold"/>
              </a:rPr>
              <a:t>RECEITA BRUTA –</a:t>
            </a:r>
            <a:r>
              <a:rPr lang="en-US" sz="3899" spc="538" dirty="0">
                <a:solidFill>
                  <a:srgbClr val="000000"/>
                </a:solidFill>
                <a:latin typeface="Source Serif Pro Bold"/>
              </a:rPr>
              <a:t> TOTAL DE 1.045 PAGANTES</a:t>
            </a:r>
          </a:p>
          <a:p>
            <a:pPr algn="just">
              <a:lnSpc>
                <a:spcPts val="5810"/>
              </a:lnSpc>
            </a:pPr>
            <a:endParaRPr lang="en-US" sz="3899" spc="538" dirty="0">
              <a:solidFill>
                <a:srgbClr val="000000"/>
              </a:solidFill>
              <a:latin typeface="Source Serif Pro Bold"/>
            </a:endParaRPr>
          </a:p>
          <a:p>
            <a:pPr algn="just">
              <a:lnSpc>
                <a:spcPts val="5810"/>
              </a:lnSpc>
            </a:pPr>
            <a:r>
              <a:rPr lang="en-US" sz="3899" spc="538" dirty="0">
                <a:solidFill>
                  <a:srgbClr val="000000"/>
                </a:solidFill>
                <a:latin typeface="Source Serif Pro Bold"/>
              </a:rPr>
              <a:t>        &gt;80% PAGAM (DESCONTO ATÉ O DIA 5)</a:t>
            </a:r>
          </a:p>
          <a:p>
            <a:pPr algn="just">
              <a:lnSpc>
                <a:spcPts val="5810"/>
              </a:lnSpc>
            </a:pPr>
            <a:r>
              <a:rPr lang="en-US" sz="3899" spc="538" dirty="0">
                <a:solidFill>
                  <a:srgbClr val="000000"/>
                </a:solidFill>
                <a:latin typeface="Source Serif Pro Bold"/>
              </a:rPr>
              <a:t>        &gt;20% PAGAM (SEM O DESCONTO).</a:t>
            </a:r>
          </a:p>
          <a:p>
            <a:pPr algn="just">
              <a:lnSpc>
                <a:spcPts val="5810"/>
              </a:lnSpc>
            </a:pPr>
            <a:endParaRPr lang="en-US" sz="3899" spc="538" dirty="0">
              <a:solidFill>
                <a:srgbClr val="000000"/>
              </a:solidFill>
              <a:latin typeface="Source Serif Pro Bold"/>
            </a:endParaRPr>
          </a:p>
          <a:p>
            <a:pPr marL="842005" lvl="1" indent="-421003" algn="just">
              <a:lnSpc>
                <a:spcPts val="5810"/>
              </a:lnSpc>
              <a:buFont typeface="Arial"/>
              <a:buChar char="•"/>
            </a:pPr>
            <a:r>
              <a:rPr lang="en-US" sz="3899" u="sng" spc="538" dirty="0">
                <a:solidFill>
                  <a:srgbClr val="000000"/>
                </a:solidFill>
                <a:latin typeface="Source Serif Pro Bold"/>
              </a:rPr>
              <a:t>ACORDO –</a:t>
            </a:r>
            <a:r>
              <a:rPr lang="en-US" sz="3899" spc="538" dirty="0">
                <a:solidFill>
                  <a:srgbClr val="000000"/>
                </a:solidFill>
                <a:latin typeface="Source Serif Pro Bold"/>
              </a:rPr>
              <a:t> MÉDIA DE ARRECADAÇÃO ATUAL.</a:t>
            </a:r>
          </a:p>
          <a:p>
            <a:pPr algn="just">
              <a:lnSpc>
                <a:spcPts val="5810"/>
              </a:lnSpc>
            </a:pPr>
            <a:endParaRPr lang="en-US" sz="3899" spc="538" dirty="0">
              <a:solidFill>
                <a:srgbClr val="000000"/>
              </a:solidFill>
              <a:latin typeface="Source Serif Pro Bold"/>
            </a:endParaRPr>
          </a:p>
          <a:p>
            <a:pPr marL="842005" lvl="1" indent="-421003" algn="just">
              <a:lnSpc>
                <a:spcPts val="5810"/>
              </a:lnSpc>
              <a:buFont typeface="Arial"/>
              <a:buChar char="•"/>
            </a:pPr>
            <a:r>
              <a:rPr lang="en-US" sz="3899" u="sng" spc="538" dirty="0">
                <a:solidFill>
                  <a:srgbClr val="000000"/>
                </a:solidFill>
                <a:latin typeface="Source Serif Pro Bold"/>
              </a:rPr>
              <a:t>ESTIMATIVA DE INADIMPLÊNCIA –</a:t>
            </a:r>
            <a:r>
              <a:rPr lang="en-US" sz="3899" spc="538" dirty="0">
                <a:solidFill>
                  <a:srgbClr val="000000"/>
                </a:solidFill>
                <a:latin typeface="Source Serif Pro Bold"/>
              </a:rPr>
              <a:t> 4,4%.</a:t>
            </a:r>
          </a:p>
          <a:p>
            <a:pPr algn="just">
              <a:lnSpc>
                <a:spcPts val="5810"/>
              </a:lnSpc>
            </a:pPr>
            <a:r>
              <a:rPr lang="en-US" sz="3899" spc="538" dirty="0">
                <a:solidFill>
                  <a:srgbClr val="000000"/>
                </a:solidFill>
                <a:latin typeface="Source Serif Pro Bold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49761" y="2722340"/>
            <a:ext cx="14188478" cy="6578701"/>
            <a:chOff x="0" y="-114300"/>
            <a:chExt cx="18917971" cy="8771601"/>
          </a:xfrm>
        </p:grpSpPr>
        <p:sp>
          <p:nvSpPr>
            <p:cNvPr id="3" name="TextBox 3"/>
            <p:cNvSpPr txBox="1"/>
            <p:nvPr/>
          </p:nvSpPr>
          <p:spPr>
            <a:xfrm>
              <a:off x="0" y="-114300"/>
              <a:ext cx="18917971" cy="1935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42010" lvl="1" indent="-421005">
                <a:lnSpc>
                  <a:spcPts val="5811"/>
                </a:lnSpc>
                <a:buFont typeface="Arial"/>
                <a:buChar char="•"/>
              </a:pPr>
              <a:r>
                <a:rPr lang="en-US" sz="3900" spc="538" dirty="0">
                  <a:solidFill>
                    <a:srgbClr val="000000"/>
                  </a:solidFill>
                  <a:latin typeface="Source Serif Pro Bold"/>
                </a:rPr>
                <a:t>78 FUNCIONÁRIOS EM FOLHA. SENDO 75 EFETIVAMENTE TRABALHANDO. 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792665"/>
              <a:ext cx="18917971" cy="943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42010" lvl="1" indent="-421005">
                <a:lnSpc>
                  <a:spcPts val="5811"/>
                </a:lnSpc>
                <a:buFont typeface="Arial"/>
                <a:buChar char="•"/>
              </a:pPr>
              <a:r>
                <a:rPr lang="en-US" sz="3900" spc="538" dirty="0">
                  <a:solidFill>
                    <a:srgbClr val="000000"/>
                  </a:solidFill>
                  <a:latin typeface="Source Serif Pro Bold"/>
                </a:rPr>
                <a:t>3 AFASTAMENTOS INSS (AUXÍLIO DOENÇA).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721729"/>
              <a:ext cx="18917971" cy="1935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42010" lvl="1" indent="-421005">
                <a:lnSpc>
                  <a:spcPts val="5811"/>
                </a:lnSpc>
                <a:buFont typeface="Arial"/>
                <a:buChar char="•"/>
              </a:pPr>
              <a:r>
                <a:rPr lang="en-US" sz="3900" spc="538" dirty="0">
                  <a:solidFill>
                    <a:srgbClr val="000000"/>
                  </a:solidFill>
                  <a:latin typeface="Source Serif Pro Bold"/>
                </a:rPr>
                <a:t>DO TOTAL DE EFETIVOS 4 SÃO APRENDIZES (OBRIGATÓRIO POR LEI).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363026" y="254803"/>
            <a:ext cx="1983545" cy="773897"/>
            <a:chOff x="0" y="0"/>
            <a:chExt cx="2644726" cy="1031862"/>
          </a:xfrm>
        </p:grpSpPr>
        <p:grpSp>
          <p:nvGrpSpPr>
            <p:cNvPr id="7" name="Group 7"/>
            <p:cNvGrpSpPr/>
            <p:nvPr/>
          </p:nvGrpSpPr>
          <p:grpSpPr>
            <a:xfrm rot="-10800000">
              <a:off x="0" y="46492"/>
              <a:ext cx="2644726" cy="938878"/>
              <a:chOff x="0" y="0"/>
              <a:chExt cx="10160000" cy="3606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600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10160000" h="3606800">
                    <a:moveTo>
                      <a:pt x="101600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10160000" y="3606800"/>
                    </a:lnTo>
                    <a:lnTo>
                      <a:pt x="9118600" y="1803400"/>
                    </a:lnTo>
                    <a:close/>
                  </a:path>
                </a:pathLst>
              </a:custGeom>
              <a:solidFill>
                <a:srgbClr val="1F70EB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322363" y="114300"/>
              <a:ext cx="488515" cy="917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7"/>
                </a:lnSpc>
              </a:pPr>
              <a:r>
                <a:rPr lang="en-US" sz="5101">
                  <a:solidFill>
                    <a:srgbClr val="FFFFFF"/>
                  </a:solidFill>
                  <a:latin typeface="Aileron Heavy Bold"/>
                </a:rPr>
                <a:t>5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1271693"/>
            <a:ext cx="16238239" cy="942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15"/>
              </a:lnSpc>
            </a:pPr>
            <a:r>
              <a:rPr lang="en-US" sz="6500" dirty="0">
                <a:solidFill>
                  <a:srgbClr val="1F70EB"/>
                </a:solidFill>
                <a:latin typeface="Cinzel Bold"/>
              </a:rPr>
              <a:t>Folha de </a:t>
            </a:r>
            <a:r>
              <a:rPr lang="en-US" sz="6500" dirty="0" err="1">
                <a:solidFill>
                  <a:srgbClr val="1F70EB"/>
                </a:solidFill>
                <a:latin typeface="Cinzel Bold"/>
              </a:rPr>
              <a:t>Pagamento</a:t>
            </a:r>
            <a:r>
              <a:rPr lang="en-US" sz="6500" dirty="0">
                <a:solidFill>
                  <a:srgbClr val="1F70EB"/>
                </a:solidFill>
                <a:latin typeface="Cinzel Bold"/>
              </a:rPr>
              <a:t> (</a:t>
            </a:r>
            <a:r>
              <a:rPr lang="en-US" sz="6500" dirty="0" err="1">
                <a:solidFill>
                  <a:srgbClr val="1F70EB"/>
                </a:solidFill>
                <a:latin typeface="Cinzel Bold"/>
              </a:rPr>
              <a:t>agosto</a:t>
            </a:r>
            <a:r>
              <a:rPr lang="en-US" sz="6500" dirty="0">
                <a:solidFill>
                  <a:srgbClr val="1F70EB"/>
                </a:solidFill>
                <a:latin typeface="Cinzel Bold"/>
              </a:rPr>
              <a:t>/2022)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34362" y="-245770"/>
            <a:ext cx="11616063" cy="10778539"/>
          </a:xfrm>
          <a:prstGeom prst="rect">
            <a:avLst/>
          </a:prstGeom>
          <a:solidFill>
            <a:srgbClr val="7FAAEB">
              <a:alpha val="53725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-363026" y="254803"/>
            <a:ext cx="1983545" cy="773897"/>
            <a:chOff x="0" y="0"/>
            <a:chExt cx="2644726" cy="1031862"/>
          </a:xfrm>
        </p:grpSpPr>
        <p:grpSp>
          <p:nvGrpSpPr>
            <p:cNvPr id="4" name="Group 4"/>
            <p:cNvGrpSpPr/>
            <p:nvPr/>
          </p:nvGrpSpPr>
          <p:grpSpPr>
            <a:xfrm rot="-10800000">
              <a:off x="0" y="46492"/>
              <a:ext cx="2644726" cy="938878"/>
              <a:chOff x="0" y="0"/>
              <a:chExt cx="10160000" cy="3606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01600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10160000" h="3606800">
                    <a:moveTo>
                      <a:pt x="101600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10160000" y="3606800"/>
                    </a:lnTo>
                    <a:lnTo>
                      <a:pt x="9118600" y="1803400"/>
                    </a:lnTo>
                    <a:close/>
                  </a:path>
                </a:pathLst>
              </a:custGeom>
              <a:solidFill>
                <a:srgbClr val="1F70EB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1322363" y="114300"/>
              <a:ext cx="488515" cy="917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7"/>
                </a:lnSpc>
              </a:pPr>
              <a:r>
                <a:rPr lang="en-US" sz="5101">
                  <a:solidFill>
                    <a:srgbClr val="FFFFFF"/>
                  </a:solidFill>
                  <a:latin typeface="Aileron Heavy Bold"/>
                </a:rPr>
                <a:t>6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455578" y="1196085"/>
            <a:ext cx="10832422" cy="8145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CAIXA:</a:t>
            </a:r>
            <a:r>
              <a:rPr lang="en-US" sz="3900" u="sng" spc="538" dirty="0">
                <a:solidFill>
                  <a:srgbClr val="000000"/>
                </a:solidFill>
                <a:latin typeface="Source Serif Pro Bold"/>
              </a:rPr>
              <a:t> </a:t>
            </a:r>
            <a:r>
              <a:rPr lang="en-US" sz="3900" u="sng" spc="538" dirty="0">
                <a:solidFill>
                  <a:srgbClr val="6B0ED4"/>
                </a:solidFill>
                <a:latin typeface="Source Serif Pro Bold"/>
              </a:rPr>
              <a:t>R$ 533,25</a:t>
            </a:r>
          </a:p>
          <a:p>
            <a:pPr algn="just">
              <a:lnSpc>
                <a:spcPts val="5811"/>
              </a:lnSpc>
            </a:pPr>
            <a:endParaRPr lang="en-US" sz="3900" u="sng" spc="538" dirty="0">
              <a:solidFill>
                <a:srgbClr val="6B0ED4"/>
              </a:solidFill>
              <a:latin typeface="Source Serif Pro Bold"/>
            </a:endParaRPr>
          </a:p>
          <a:p>
            <a:pPr marL="842010" lvl="1" indent="-421005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CONTA MOVIMENTO:                  </a:t>
            </a:r>
            <a:r>
              <a:rPr lang="en-US" sz="3900" u="sng" spc="538" dirty="0">
                <a:solidFill>
                  <a:srgbClr val="6B0ED4"/>
                </a:solidFill>
                <a:latin typeface="Source Serif Pro Bold"/>
              </a:rPr>
              <a:t>R$ 205.516,06</a:t>
            </a:r>
          </a:p>
          <a:p>
            <a:pPr algn="just">
              <a:lnSpc>
                <a:spcPts val="5811"/>
              </a:lnSpc>
            </a:pPr>
            <a:endParaRPr lang="en-US" sz="3900" u="sng" spc="538" dirty="0">
              <a:solidFill>
                <a:srgbClr val="6B0ED4"/>
              </a:solidFill>
              <a:latin typeface="Source Serif Pro Bold"/>
            </a:endParaRPr>
          </a:p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CONTA ACORDO:</a:t>
            </a:r>
            <a:r>
              <a:rPr lang="en-US" sz="3900" spc="538" dirty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3900" u="sng" spc="538" dirty="0">
                <a:solidFill>
                  <a:srgbClr val="6B0ED4"/>
                </a:solidFill>
                <a:latin typeface="Source Serif Pro Bold"/>
              </a:rPr>
              <a:t>R$ 10.841,41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</a:t>
            </a: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FUNDO DE RESERVA:</a:t>
            </a:r>
            <a:r>
              <a:rPr lang="en-US" sz="3900" spc="538" dirty="0">
                <a:solidFill>
                  <a:srgbClr val="000000"/>
                </a:solidFill>
                <a:latin typeface="Source Serif Pro"/>
              </a:rPr>
              <a:t> 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"/>
              </a:rPr>
              <a:t>   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</a:t>
            </a:r>
            <a:r>
              <a:rPr lang="en-US" sz="3900" u="sng" spc="538" dirty="0">
                <a:solidFill>
                  <a:srgbClr val="6B0ED4"/>
                </a:solidFill>
                <a:latin typeface="Source Serif Pro Bold"/>
              </a:rPr>
              <a:t>R$ 2.066.412,73</a:t>
            </a:r>
            <a:r>
              <a:rPr lang="en-US" sz="3900" spc="538" dirty="0">
                <a:solidFill>
                  <a:srgbClr val="000000"/>
                </a:solidFill>
                <a:latin typeface="Source Serif Pro"/>
              </a:rPr>
              <a:t> - SET./2022. </a:t>
            </a: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"/>
            </a:endParaRPr>
          </a:p>
          <a:p>
            <a:pPr marL="421005" lvl="1"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"/>
              </a:rPr>
              <a:t>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227319" y="4206265"/>
            <a:ext cx="802855" cy="133253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918701" y="3848307"/>
            <a:ext cx="5015661" cy="2124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81"/>
              </a:lnSpc>
            </a:pPr>
            <a:r>
              <a:rPr lang="en-US" sz="7550">
                <a:solidFill>
                  <a:srgbClr val="1F70EB"/>
                </a:solidFill>
                <a:latin typeface="Cinzel Bold"/>
              </a:rPr>
              <a:t>SALDOS INICIAIS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534400" y="8352251"/>
            <a:ext cx="7246144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1"/>
              </a:lnSpc>
              <a:spcBef>
                <a:spcPct val="0"/>
              </a:spcBef>
            </a:pPr>
            <a:r>
              <a:rPr lang="en-US" sz="4501" u="sng" dirty="0">
                <a:solidFill>
                  <a:srgbClr val="6B0ED4"/>
                </a:solidFill>
                <a:latin typeface="Aileron Heavy Bold"/>
              </a:rPr>
              <a:t>TOTAL = R$ 2.283.303,45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11832" y="-259713"/>
            <a:ext cx="18911663" cy="2459224"/>
          </a:xfrm>
          <a:prstGeom prst="rect">
            <a:avLst/>
          </a:prstGeom>
          <a:solidFill>
            <a:srgbClr val="7FAAEB"/>
          </a:solidFill>
        </p:spPr>
      </p:sp>
      <p:sp>
        <p:nvSpPr>
          <p:cNvPr id="3" name="TextBox 3"/>
          <p:cNvSpPr txBox="1"/>
          <p:nvPr/>
        </p:nvSpPr>
        <p:spPr>
          <a:xfrm>
            <a:off x="2122233" y="135443"/>
            <a:ext cx="14043535" cy="198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0"/>
              </a:lnSpc>
            </a:pPr>
            <a:r>
              <a:rPr lang="en-US" sz="7000" dirty="0">
                <a:solidFill>
                  <a:srgbClr val="000000"/>
                </a:solidFill>
                <a:latin typeface="Cinzel Bold"/>
              </a:rPr>
              <a:t>(1) </a:t>
            </a:r>
            <a:r>
              <a:rPr lang="en-US" sz="7000" dirty="0" err="1">
                <a:solidFill>
                  <a:srgbClr val="000000"/>
                </a:solidFill>
                <a:latin typeface="Cinzel Bold"/>
              </a:rPr>
              <a:t>Despesas</a:t>
            </a:r>
            <a:r>
              <a:rPr lang="en-US" sz="7000" dirty="0">
                <a:solidFill>
                  <a:srgbClr val="000000"/>
                </a:solidFill>
                <a:latin typeface="Cinzel Bold"/>
              </a:rPr>
              <a:t> </a:t>
            </a:r>
            <a:r>
              <a:rPr lang="en-US" sz="7000" dirty="0" err="1">
                <a:solidFill>
                  <a:srgbClr val="000000"/>
                </a:solidFill>
                <a:latin typeface="Cinzel Bold"/>
              </a:rPr>
              <a:t>Administrativas</a:t>
            </a:r>
            <a:r>
              <a:rPr lang="en-US" sz="7000" dirty="0">
                <a:solidFill>
                  <a:srgbClr val="000000"/>
                </a:solidFill>
                <a:latin typeface="Cinzel Bold"/>
              </a:rPr>
              <a:t> e Gerais (</a:t>
            </a:r>
            <a:r>
              <a:rPr lang="en-US" sz="7000" dirty="0" err="1">
                <a:solidFill>
                  <a:srgbClr val="000000"/>
                </a:solidFill>
                <a:latin typeface="Cinzel Bold"/>
              </a:rPr>
              <a:t>Contratos</a:t>
            </a:r>
            <a:r>
              <a:rPr lang="en-US" sz="7000" dirty="0">
                <a:solidFill>
                  <a:srgbClr val="000000"/>
                </a:solidFill>
                <a:latin typeface="Cinzel Bold"/>
              </a:rPr>
              <a:t>)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363026" y="254803"/>
            <a:ext cx="1983545" cy="774611"/>
            <a:chOff x="0" y="0"/>
            <a:chExt cx="2644726" cy="1032815"/>
          </a:xfrm>
        </p:grpSpPr>
        <p:grpSp>
          <p:nvGrpSpPr>
            <p:cNvPr id="5" name="Group 5"/>
            <p:cNvGrpSpPr/>
            <p:nvPr/>
          </p:nvGrpSpPr>
          <p:grpSpPr>
            <a:xfrm rot="-10800000">
              <a:off x="0" y="46492"/>
              <a:ext cx="2644726" cy="938878"/>
              <a:chOff x="0" y="0"/>
              <a:chExt cx="10160000" cy="3606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01600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10160000" h="3606800">
                    <a:moveTo>
                      <a:pt x="101600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10160000" y="3606800"/>
                    </a:lnTo>
                    <a:lnTo>
                      <a:pt x="9118600" y="180340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1322363" y="114300"/>
              <a:ext cx="488515" cy="918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7"/>
                </a:lnSpc>
              </a:pPr>
              <a:r>
                <a:rPr lang="en-US" sz="5101">
                  <a:solidFill>
                    <a:srgbClr val="1F70EB"/>
                  </a:solidFill>
                  <a:latin typeface="Aileron Heavy Bold"/>
                </a:rPr>
                <a:t>7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2372487"/>
            <a:ext cx="16230600" cy="8145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1.1. LOCAÇÃO DE 2 ÔNIBUS (CONTRATO FAST AUTOMOTIVE)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R$ 384.000,00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.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&gt; MÉDIA DE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R$ 32.000,00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marL="842010" lvl="1" indent="-421005" algn="just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1.2. RECOLHIMENTO DO LIXO (CONTRATO RECICLA MAIS)    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R$ 214.800,00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&gt;MÉDIA DE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R$ 17.900,00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POR MÊS.</a:t>
            </a: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11832" y="-259713"/>
            <a:ext cx="18911663" cy="2459224"/>
          </a:xfrm>
          <a:prstGeom prst="rect">
            <a:avLst/>
          </a:prstGeom>
          <a:solidFill>
            <a:srgbClr val="7FAAEB"/>
          </a:solidFill>
        </p:spPr>
      </p:sp>
      <p:sp>
        <p:nvSpPr>
          <p:cNvPr id="3" name="TextBox 3"/>
          <p:cNvSpPr txBox="1"/>
          <p:nvPr/>
        </p:nvSpPr>
        <p:spPr>
          <a:xfrm>
            <a:off x="2122233" y="135443"/>
            <a:ext cx="14043535" cy="198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0"/>
              </a:lnSpc>
            </a:pPr>
            <a:r>
              <a:rPr lang="en-US" sz="7000">
                <a:solidFill>
                  <a:srgbClr val="000000"/>
                </a:solidFill>
                <a:latin typeface="Cinzel Bold"/>
              </a:rPr>
              <a:t>(1) Despesas Administrativas e Gerais (Contratos)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363026" y="254803"/>
            <a:ext cx="1983545" cy="774611"/>
            <a:chOff x="0" y="0"/>
            <a:chExt cx="2644726" cy="1032815"/>
          </a:xfrm>
        </p:grpSpPr>
        <p:grpSp>
          <p:nvGrpSpPr>
            <p:cNvPr id="5" name="Group 5"/>
            <p:cNvGrpSpPr/>
            <p:nvPr/>
          </p:nvGrpSpPr>
          <p:grpSpPr>
            <a:xfrm rot="-10800000">
              <a:off x="0" y="46492"/>
              <a:ext cx="2644726" cy="938878"/>
              <a:chOff x="0" y="0"/>
              <a:chExt cx="10160000" cy="3606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01600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10160000" h="3606800">
                    <a:moveTo>
                      <a:pt x="101600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10160000" y="3606800"/>
                    </a:lnTo>
                    <a:lnTo>
                      <a:pt x="9118600" y="180340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1322363" y="114300"/>
              <a:ext cx="488515" cy="918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7"/>
                </a:lnSpc>
              </a:pPr>
              <a:r>
                <a:rPr lang="en-US" sz="5101">
                  <a:solidFill>
                    <a:srgbClr val="1F70EB"/>
                  </a:solidFill>
                  <a:latin typeface="Aileron Heavy Bold"/>
                </a:rPr>
                <a:t>8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219200" y="3314850"/>
            <a:ext cx="16230600" cy="6658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11"/>
              </a:lnSpc>
            </a:pPr>
            <a:endParaRPr dirty="0"/>
          </a:p>
          <a:p>
            <a:pPr marL="842010" lvl="1" indent="-421005">
              <a:lnSpc>
                <a:spcPts val="5811"/>
              </a:lnSpc>
              <a:buFont typeface="Arial"/>
              <a:buChar char="•"/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1.3. CONTROLE DE ACESSO (INFRAESTRUTURA E MANUTENÇÃO MENSAL - DIVS) 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–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R$ 246.360,00</a:t>
            </a: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   &gt;MÉDIA DE </a:t>
            </a:r>
            <a:r>
              <a:rPr lang="en-US" sz="3900" spc="538" dirty="0">
                <a:solidFill>
                  <a:srgbClr val="1F70EB"/>
                </a:solidFill>
                <a:latin typeface="Source Serif Pro Bold"/>
              </a:rPr>
              <a:t>R$ 20.530,00</a:t>
            </a: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POR MÊS. </a:t>
            </a: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algn="just">
              <a:lnSpc>
                <a:spcPts val="5811"/>
              </a:lnSpc>
            </a:pPr>
            <a:endParaRPr lang="en-US" sz="3900" spc="538" dirty="0">
              <a:solidFill>
                <a:srgbClr val="000000"/>
              </a:solidFill>
              <a:latin typeface="Source Serif Pro Bold"/>
            </a:endParaRPr>
          </a:p>
          <a:p>
            <a:pPr algn="just">
              <a:lnSpc>
                <a:spcPts val="5811"/>
              </a:lnSpc>
            </a:pPr>
            <a:r>
              <a:rPr lang="en-US" sz="3900" spc="538" dirty="0">
                <a:solidFill>
                  <a:srgbClr val="000000"/>
                </a:solidFill>
                <a:latin typeface="Source Serif Pro Bold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2326</Words>
  <Application>Microsoft Office PowerPoint</Application>
  <PresentationFormat>Personalizar</PresentationFormat>
  <Paragraphs>443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9" baseType="lpstr">
      <vt:lpstr>Cinzel Bold</vt:lpstr>
      <vt:lpstr>Vidaloka</vt:lpstr>
      <vt:lpstr>Source Sans Pro Bold Italics</vt:lpstr>
      <vt:lpstr>Ovo</vt:lpstr>
      <vt:lpstr>Source Serif Pro Bold</vt:lpstr>
      <vt:lpstr>Open Sans Bold</vt:lpstr>
      <vt:lpstr>Aileron Heavy</vt:lpstr>
      <vt:lpstr>Calibri</vt:lpstr>
      <vt:lpstr>Source Serif Pro</vt:lpstr>
      <vt:lpstr>League Spartan</vt:lpstr>
      <vt:lpstr>Aileron Heavy Bold</vt:lpstr>
      <vt:lpstr>Source Sans Pro Bold</vt:lpstr>
      <vt:lpstr>Open Sans Light Bold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Plano Orçamentário</dc:title>
  <dc:creator>Bruno</dc:creator>
  <cp:lastModifiedBy>Bruno</cp:lastModifiedBy>
  <cp:revision>11</cp:revision>
  <dcterms:created xsi:type="dcterms:W3CDTF">2006-08-16T00:00:00Z</dcterms:created>
  <dcterms:modified xsi:type="dcterms:W3CDTF">2022-09-29T13:12:32Z</dcterms:modified>
  <dc:identifier>DAEuE-Byy3s</dc:identifier>
</cp:coreProperties>
</file>